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Amatic SC"/>
      <p:regular r:id="rId62"/>
      <p:bold r:id="rId63"/>
    </p:embeddedFont>
    <p:embeddedFont>
      <p:font typeface="Source Code Pr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5F6922-5397-4520-881F-C44BC31F1860}">
  <a:tblStyle styleId="{5C5F6922-5397-4520-881F-C44BC31F18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maticSC-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SourceCodePro-regular.fntdata"/><Relationship Id="rId63" Type="http://schemas.openxmlformats.org/officeDocument/2006/relationships/font" Target="fonts/AmaticSC-bold.fntdata"/><Relationship Id="rId22" Type="http://schemas.openxmlformats.org/officeDocument/2006/relationships/slide" Target="slides/slide16.xml"/><Relationship Id="rId66" Type="http://schemas.openxmlformats.org/officeDocument/2006/relationships/font" Target="fonts/SourceCodePro-italic.fntdata"/><Relationship Id="rId21" Type="http://schemas.openxmlformats.org/officeDocument/2006/relationships/slide" Target="slides/slide15.xml"/><Relationship Id="rId65" Type="http://schemas.openxmlformats.org/officeDocument/2006/relationships/font" Target="fonts/SourceCodePro-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SourceCodePr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3119c84cf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3119c84cf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commercial one that you put in a machine at home. This will set you back around £2,500.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701226e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3701226e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rgbClr val="111111"/>
                </a:solidFill>
                <a:highlight>
                  <a:srgbClr val="F6F7FA"/>
                </a:highlight>
              </a:rPr>
              <a:t>This is a data center unit, and it’ll cost around half a million pounds.</a:t>
            </a:r>
            <a:r>
              <a:rPr lang="en-GB" sz="1350">
                <a:solidFill>
                  <a:srgbClr val="111111"/>
                </a:solidFill>
                <a:highlight>
                  <a:srgbClr val="F6F7FA"/>
                </a:highlight>
              </a:rPr>
              <a:t> </a:t>
            </a:r>
            <a:endParaRPr sz="1350">
              <a:solidFill>
                <a:srgbClr val="111111"/>
              </a:solidFill>
              <a:highlight>
                <a:srgbClr val="F6F7FA"/>
              </a:highlight>
            </a:endParaRPr>
          </a:p>
          <a:p>
            <a:pPr indent="0" lvl="0" marL="0" rtl="0" algn="l">
              <a:spcBef>
                <a:spcPts val="0"/>
              </a:spcBef>
              <a:spcAft>
                <a:spcPts val="0"/>
              </a:spcAft>
              <a:buNone/>
            </a:pPr>
            <a:r>
              <a:rPr lang="en-GB"/>
              <a:t>xAI bought 12,000 of these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competitors to Nvidia, but the reality is that Nvidia has a stranglehold on the compute market today.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119c84cf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119c84cf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how did this happen?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want to just highlight two important events that happened last decade. The first is the imagenet competition…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3119c84cf2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3119c84cf2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second is attention.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architecture is responsible for all of the AI we see today.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43f35027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43f35027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We use these words differently, depending on who we talk to…</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GB"/>
              <a:t>…story about my mother-in-law…</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306756b4ba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306756b4ba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remainder of this session, we’re going to go on a whirlwind tour of LLMs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36719648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736719648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Take a few minutes to think about these questions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06756b4ba_0_2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306756b4ba_0_2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image demonstrates two types of models: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On the left, you have the hulking beast of a Llama model - a massive 70b or 405b parameter model. This is like chatgpt</a:t>
            </a:r>
            <a:endParaRPr/>
          </a:p>
          <a:p>
            <a:pPr indent="-298450" lvl="0" marL="457200" rtl="0" algn="l">
              <a:spcBef>
                <a:spcPts val="0"/>
              </a:spcBef>
              <a:spcAft>
                <a:spcPts val="0"/>
              </a:spcAft>
              <a:buSzPts val="1100"/>
              <a:buChar char="-"/>
            </a:pPr>
            <a:r>
              <a:rPr lang="en-GB"/>
              <a:t>On the right, you have little old BERT.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These models are both transformers. They are both language models. And BERT would have been considered a “large” language model, when it was conceived in 2018, with 108M or 334M parameters, depending on the model. That means it takes up around 200-600MB in RAM.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BERT</a:t>
            </a:r>
            <a:endParaRPr b="1"/>
          </a:p>
          <a:p>
            <a:pPr indent="0" lvl="0" marL="0" rtl="0" algn="l">
              <a:spcBef>
                <a:spcPts val="0"/>
              </a:spcBef>
              <a:spcAft>
                <a:spcPts val="0"/>
              </a:spcAft>
              <a:buNone/>
            </a:pPr>
            <a:r>
              <a:rPr lang="en-GB"/>
              <a:t>BERT is a Bidirectional Encoder-only model. In the LLM space, you’ll have words thrown around like encoder, decoder, autoregressive model.</a:t>
            </a:r>
            <a:endParaRPr/>
          </a:p>
          <a:p>
            <a:pPr indent="0" lvl="0" marL="0" rtl="0" algn="l">
              <a:spcBef>
                <a:spcPts val="0"/>
              </a:spcBef>
              <a:spcAft>
                <a:spcPts val="0"/>
              </a:spcAft>
              <a:buNone/>
            </a:pPr>
            <a:r>
              <a:rPr lang="en-GB"/>
              <a:t>So what does BERT Do? And what makes it different from ChatGPT?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306756b4ba_0_2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306756b4ba_0_2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ChatGPT and other “generative” models, are next token predictors. In other words, given some input tokens for example, “The cat sat on the”, then what is the next token.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306756b4ba_0_2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306756b4ba_0_2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 is what we call a </a:t>
            </a:r>
            <a:r>
              <a:rPr i="1" lang="en-GB"/>
              <a:t>masked</a:t>
            </a:r>
            <a:r>
              <a:rPr lang="en-GB"/>
              <a:t> token predictor. Here we have the same example. Except this time, we have masked the token “sat”. The job for bert is to predict this masked token. You see on the right, lots of different options. BERT will actually predict the probability of every possible token being the next token. So let’s say each token is a word, and suppose there are 200,000 words to choose from, then you’ll end up with 200,000 numbers. And the biggest number is the most likely next token. We’ll come back to this right hand side. But first I want to look at what’s going on in the left hand side.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3119c84c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119c84c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Audience will engage in a slido poll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06756b4ba_0_2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306756b4ba_0_2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06756b4ba_0_2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06756b4ba_0_2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Think of this phrase. What actually happens when you read this on the 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is an </a:t>
            </a:r>
            <a:r>
              <a:rPr lang="en-GB"/>
              <a:t>equivalent</a:t>
            </a:r>
            <a:r>
              <a:rPr lang="en-GB"/>
              <a:t> process that happens when you hear it.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06756b4ba_0_2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06756b4ba_0_2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06756b4ba_0_2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306756b4ba_0_2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we need to convert these words to numbers.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Incidentally, there is an argument made that goes something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 LLM is different from a human, because it can’t </a:t>
            </a:r>
            <a:r>
              <a:rPr i="1" lang="en-GB"/>
              <a:t>understand</a:t>
            </a:r>
            <a:r>
              <a:rPr lang="en-GB"/>
              <a:t> text, it can only understand numbers.”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 think there is a strong conflation between what we consider as the model, and the model plus the infrastructure that exists to support the model. Which is going to come up again.</a:t>
            </a:r>
            <a:endParaRPr/>
          </a:p>
          <a:p>
            <a:pPr indent="0" lvl="0" marL="0" rtl="0" algn="l">
              <a:spcBef>
                <a:spcPts val="0"/>
              </a:spcBef>
              <a:spcAft>
                <a:spcPts val="0"/>
              </a:spcAft>
              <a:buNone/>
            </a:pPr>
            <a:r>
              <a:rPr lang="en-GB"/>
              <a:t>Because if we think about what we encountered when looked at human preprocessing, our “model” doesn’t work with words either, it works with electrical signals - there is a bunch of preprocessing that has to happen before the concept of a cat sitting on a mat becomes available to conscious attention.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Anyway, here we have used an example sentence.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06756b4ba_0_2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06756b4ba_0_2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06756b4ba_0_2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06756b4ba_0_2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06756b4ba_0_2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06756b4ba_0_2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701226ec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701226ec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701226ec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701226ec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LLMs can’t tell you how many letters in a word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701226ec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701226ec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they are bad at maths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3119c84cf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3119c84cf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Lots of people, and companies want us to think that nobody can do what they can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was actually expressed by Sam Altman a while ago, when he basically said that </a:t>
            </a:r>
            <a:r>
              <a:rPr lang="en-GB"/>
              <a:t>smaller</a:t>
            </a:r>
            <a:r>
              <a:rPr lang="en-GB"/>
              <a:t> groups simply cannot compete with OpenAI when it comes to training foundation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Part of this is also expressed in the nature of the papers that are published - they are all steeped in this mathematical language; they seem inaccessible to people who are not mathematicians and computer scientists; we don’t have access to millions of dollars of computational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instead, they just say to us, don’t worry about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 think I disagree with this sentiment. And hopefully after this, so will you</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06756b4ba_0_2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06756b4ba_0_2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in the </a:t>
            </a:r>
            <a:r>
              <a:rPr lang="en-GB"/>
              <a:t>previous</a:t>
            </a:r>
            <a:r>
              <a:rPr lang="en-GB"/>
              <a:t> example, we used a single sentence. In reality you use TB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40TB in fact.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06756b4ba_0_3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306756b4ba_0_3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The Pile, a nearlyt 900GB text database.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Common Crawl (46% is English, and every other language is below 6%). It includes copyrited materials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Stack exchange,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ArXiv</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GitHub</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PubMed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Wikipedia</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YouTube subtitles and comments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Reddit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If anyone has frequented the YouTube comment section at any point or reddit in general, you can see how problematic this might be. If anyone interacted with the earlier versions of GPT-3, it was really quite unconstrained. (back in September 2021)</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For Llama-2 this required 6,000 A100s for 12 days, which would have cost about $2M (not including the cost of the A100s, which are about 15-20k USD apiece…).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chemeClr val="dk1"/>
                </a:solidFill>
                <a:latin typeface="Calibri"/>
                <a:ea typeface="Calibri"/>
                <a:cs typeface="Calibri"/>
                <a:sym typeface="Calibri"/>
              </a:rPr>
              <a:t>But this is only a small part of the dataset. Llama 3 was trained on 44TB of text or 15 trillion tokens and what we’ve got out of it, is for a 70B parameter model, which is about 140GB. So you can think of an LLM as a compression of the information that it was trained on, and in fact there is a correspondence between good compression and a good predictor.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06756b4ba_0_3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306756b4ba_0_3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A good way to understand the scale of the training data is to consider the Bibliotik dataset. It is nearly 200k books. Think about how many books you’ve read in your life, and how long it would take to read 200k books. If you read one book per month, you would still read under 1000 books in your entire life. This dataset is about 100GiB and around 11% of The Pile. The pile is is around 900GiB. The size of the training data for Llama 3 was 44TB of text. So 200k books is only 0.2% of the total training data used on Llama 3.</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306756b4ba_0_3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306756b4ba_0_3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OK, so the that’s what is happening on the left hand side.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306756b4ba_0_3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306756b4ba_0_3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finally, what is happening on the output?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306756b4ba_0_3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306756b4ba_0_3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looks complicated, but it’s actually really simple.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3701226ec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3701226ec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OK, so maybe it’s not QUITE that simple…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Brief overview of the query, key and value vectors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306756b4ba_0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306756b4ba_0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that brings us to this project. In this example, we might be interested in the word brown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306756b4ba_0_2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306756b4ba_0_2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Nice little call of duty cluster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306756b4ba_0_2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306756b4ba_0_2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3701226ec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3701226ec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Two ways of thinking about AI</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306756b4ba_0_3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306756b4ba_0_3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what we see when we interact with LLMs, a nice window, showing a great user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reality of course, there is a bunch of code underneath it all.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3701226ec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3701226ec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306756b4ba_0_3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306756b4ba_0_3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us on the left, looking at our browser window</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306756b4ba_0_3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306756b4ba_0_3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306756b4ba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306756b4ba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ask a model to take on a persona, and have it speak and “think” like the real person.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306756b4ba_0_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306756b4ba_0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306756b4ba_0_3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306756b4ba_0_3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306756b4ba_0_3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306756b4ba_0_3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what actually gets passed into the model.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06756b4ba_0_3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306756b4ba_0_3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version is a bit more human readable!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LLM here is still susceptible to hallucination - this is where the model just starts making stuff up. So we need a way to sort of ground the model in truth in some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there are two issues here: how do we know the model is a true likeness of captain Jack, and how do we know the recipe is real?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306756b4ba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306756b4ba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address the recipe issue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we do here, is we provide the LLM with a whole bunch of recipes, we might have 1000 for example. And we just copy and paste our entire recipe book, and we dump it into the ChatGPT window. We then ask it the question, and it’s up to the model to figure things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what happens when </a:t>
            </a:r>
            <a:r>
              <a:rPr lang="en-GB"/>
              <a:t>our</a:t>
            </a:r>
            <a:r>
              <a:rPr lang="en-GB"/>
              <a:t> recipe book gets really big?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701226ec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3701226ec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 is essentially: learn this line.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306756b4ba_0_3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306756b4ba_0_3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Harry Potter cell phone sentence example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306756b4ba_0_3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306756b4ba_0_3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the core of this idea is Retrieval Augmented Generation - also known as </a:t>
            </a:r>
            <a:r>
              <a:rPr b="1" i="1" lang="en-GB"/>
              <a:t>RAG</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Break into pieces, and search like google for the best recipe.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736719648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736719648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really the speaking style is not at all like obama or trump or captain jack. So can we try to get the model to emulate style?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736719648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736719648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feed these examples into the model. The goal is to have the model itself </a:t>
            </a:r>
            <a:r>
              <a:rPr lang="en-GB"/>
              <a:t>produce</a:t>
            </a:r>
            <a:r>
              <a:rPr lang="en-GB"/>
              <a:t> the content in the ‘assistant’ box.</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3119c84cf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3119c84cf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3119c84cf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3119c84cf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So now we’re going to try some things for ourselves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(“serving” llama)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06756b4ba_0_2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06756b4ba_0_2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701226ec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3701226ec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Probably the first step is to talk about the hardware, the computational substance, that makes AI possible.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3119c84cf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3119c84cf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know computers as great for running video games (or at least that’s what I use them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it turns out that what makes computers great at running games, is also what makes them great at being AI.</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3701226ec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701226ec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GPU (graphics processing unit). It’s responsible for rendering images and videos like the one we saw on the </a:t>
            </a:r>
            <a:r>
              <a:rPr lang="en-GB"/>
              <a:t>previous</a:t>
            </a:r>
            <a:r>
              <a:rPr lang="en-GB"/>
              <a:t>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image" Target="../media/image2.png"/><Relationship Id="rId7"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gi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QErf_cYUL6WLE2MJVl08pDESZ5dwzoP7/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Large Language Models</a:t>
            </a:r>
            <a:endParaRPr/>
          </a:p>
        </p:txBody>
      </p:sp>
      <p:sp>
        <p:nvSpPr>
          <p:cNvPr id="57" name="Google Shape;57;p13"/>
          <p:cNvSpPr txBox="1"/>
          <p:nvPr/>
        </p:nvSpPr>
        <p:spPr>
          <a:xfrm>
            <a:off x="684750" y="3741725"/>
            <a:ext cx="7774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Ryan Daniels</a:t>
            </a:r>
            <a:endParaRPr sz="18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Senior Machine Learning Engineer</a:t>
            </a:r>
            <a:endParaRPr sz="18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Accelerate Programme for Scientific Discovery</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801579" y="0"/>
            <a:ext cx="9945579" cy="5221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GPUs</a:t>
            </a:r>
            <a:endParaRPr/>
          </a:p>
        </p:txBody>
      </p:sp>
      <p:pic>
        <p:nvPicPr>
          <p:cNvPr id="123" name="Google Shape;123;p23"/>
          <p:cNvPicPr preferRelativeResize="0"/>
          <p:nvPr/>
        </p:nvPicPr>
        <p:blipFill>
          <a:blip r:embed="rId3">
            <a:alphaModFix/>
          </a:blip>
          <a:stretch>
            <a:fillRect/>
          </a:stretch>
        </p:blipFill>
        <p:spPr>
          <a:xfrm>
            <a:off x="-485700" y="611700"/>
            <a:ext cx="4447374" cy="4447374"/>
          </a:xfrm>
          <a:prstGeom prst="rect">
            <a:avLst/>
          </a:prstGeom>
          <a:noFill/>
          <a:ln>
            <a:noFill/>
          </a:ln>
        </p:spPr>
      </p:pic>
      <p:pic>
        <p:nvPicPr>
          <p:cNvPr id="124" name="Google Shape;124;p23"/>
          <p:cNvPicPr preferRelativeResize="0"/>
          <p:nvPr/>
        </p:nvPicPr>
        <p:blipFill>
          <a:blip r:embed="rId4">
            <a:alphaModFix/>
          </a:blip>
          <a:stretch>
            <a:fillRect/>
          </a:stretch>
        </p:blipFill>
        <p:spPr>
          <a:xfrm>
            <a:off x="3586324" y="1233800"/>
            <a:ext cx="5557675" cy="291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important bits</a:t>
            </a:r>
            <a:endParaRPr/>
          </a:p>
        </p:txBody>
      </p:sp>
      <p:pic>
        <p:nvPicPr>
          <p:cNvPr id="130" name="Google Shape;130;p24"/>
          <p:cNvPicPr preferRelativeResize="0"/>
          <p:nvPr/>
        </p:nvPicPr>
        <p:blipFill>
          <a:blip r:embed="rId3">
            <a:alphaModFix/>
          </a:blip>
          <a:stretch>
            <a:fillRect/>
          </a:stretch>
        </p:blipFill>
        <p:spPr>
          <a:xfrm>
            <a:off x="152400" y="909275"/>
            <a:ext cx="3338499" cy="4081825"/>
          </a:xfrm>
          <a:prstGeom prst="rect">
            <a:avLst/>
          </a:prstGeom>
          <a:noFill/>
          <a:ln>
            <a:noFill/>
          </a:ln>
        </p:spPr>
      </p:pic>
      <p:sp>
        <p:nvSpPr>
          <p:cNvPr id="131" name="Google Shape;131;p24"/>
          <p:cNvSpPr/>
          <p:nvPr/>
        </p:nvSpPr>
        <p:spPr>
          <a:xfrm>
            <a:off x="1039050" y="3515600"/>
            <a:ext cx="242400" cy="242400"/>
          </a:xfrm>
          <a:prstGeom prst="ellipse">
            <a:avLst/>
          </a:prstGeom>
          <a:noFill/>
          <a:ln cap="flat" cmpd="sng" w="19050">
            <a:solidFill>
              <a:srgbClr val="BA212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pic>
        <p:nvPicPr>
          <p:cNvPr id="132" name="Google Shape;132;p24"/>
          <p:cNvPicPr preferRelativeResize="0"/>
          <p:nvPr/>
        </p:nvPicPr>
        <p:blipFill>
          <a:blip r:embed="rId4">
            <a:alphaModFix/>
          </a:blip>
          <a:stretch>
            <a:fillRect/>
          </a:stretch>
        </p:blipFill>
        <p:spPr>
          <a:xfrm>
            <a:off x="3322924" y="1953938"/>
            <a:ext cx="5348299" cy="1992503"/>
          </a:xfrm>
          <a:prstGeom prst="rect">
            <a:avLst/>
          </a:prstGeom>
          <a:noFill/>
          <a:ln>
            <a:noFill/>
          </a:ln>
        </p:spPr>
      </p:pic>
      <p:sp>
        <p:nvSpPr>
          <p:cNvPr id="133" name="Google Shape;133;p24"/>
          <p:cNvSpPr txBox="1"/>
          <p:nvPr/>
        </p:nvSpPr>
        <p:spPr>
          <a:xfrm>
            <a:off x="5437925" y="4104425"/>
            <a:ext cx="12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AlexNet</a:t>
            </a:r>
            <a:endParaRPr sz="1800">
              <a:solidFill>
                <a:schemeClr val="dk2"/>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important bits</a:t>
            </a:r>
            <a:endParaRPr/>
          </a:p>
        </p:txBody>
      </p:sp>
      <p:pic>
        <p:nvPicPr>
          <p:cNvPr id="139" name="Google Shape;139;p25"/>
          <p:cNvPicPr preferRelativeResize="0"/>
          <p:nvPr/>
        </p:nvPicPr>
        <p:blipFill>
          <a:blip r:embed="rId3">
            <a:alphaModFix/>
          </a:blip>
          <a:stretch>
            <a:fillRect/>
          </a:stretch>
        </p:blipFill>
        <p:spPr>
          <a:xfrm>
            <a:off x="134225" y="1246250"/>
            <a:ext cx="5784814" cy="3323950"/>
          </a:xfrm>
          <a:prstGeom prst="rect">
            <a:avLst/>
          </a:prstGeom>
          <a:noFill/>
          <a:ln>
            <a:noFill/>
          </a:ln>
        </p:spPr>
      </p:pic>
      <p:pic>
        <p:nvPicPr>
          <p:cNvPr id="140" name="Google Shape;140;p25"/>
          <p:cNvPicPr preferRelativeResize="0"/>
          <p:nvPr/>
        </p:nvPicPr>
        <p:blipFill>
          <a:blip r:embed="rId4">
            <a:alphaModFix/>
          </a:blip>
          <a:stretch>
            <a:fillRect/>
          </a:stretch>
        </p:blipFill>
        <p:spPr>
          <a:xfrm>
            <a:off x="6258725" y="663458"/>
            <a:ext cx="2573575" cy="39430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 misunderstandings</a:t>
            </a:r>
            <a:endParaRPr/>
          </a:p>
        </p:txBody>
      </p:sp>
      <p:graphicFrame>
        <p:nvGraphicFramePr>
          <p:cNvPr id="146" name="Google Shape;146;p26"/>
          <p:cNvGraphicFramePr/>
          <p:nvPr/>
        </p:nvGraphicFramePr>
        <p:xfrm>
          <a:off x="398813" y="1148775"/>
          <a:ext cx="3000000" cy="3000000"/>
        </p:xfrm>
        <a:graphic>
          <a:graphicData uri="http://schemas.openxmlformats.org/drawingml/2006/table">
            <a:tbl>
              <a:tblPr>
                <a:noFill/>
                <a:tableStyleId>{5C5F6922-5397-4520-881F-C44BC31F1860}</a:tableStyleId>
              </a:tblPr>
              <a:tblGrid>
                <a:gridCol w="1217125"/>
                <a:gridCol w="4347125"/>
                <a:gridCol w="2782125"/>
              </a:tblGrid>
              <a:tr h="381000">
                <a:tc>
                  <a:txBody>
                    <a:bodyPr/>
                    <a:lstStyle/>
                    <a:p>
                      <a:pPr indent="0" lvl="0" marL="0" rtl="0" algn="l">
                        <a:spcBef>
                          <a:spcPts val="0"/>
                        </a:spcBef>
                        <a:spcAft>
                          <a:spcPts val="0"/>
                        </a:spcAft>
                        <a:buNone/>
                      </a:pPr>
                      <a:r>
                        <a:rPr b="1" lang="en-GB" sz="2700">
                          <a:latin typeface="Amatic SC"/>
                          <a:ea typeface="Amatic SC"/>
                          <a:cs typeface="Amatic SC"/>
                          <a:sym typeface="Amatic SC"/>
                        </a:rPr>
                        <a:t>Model</a:t>
                      </a:r>
                      <a:endParaRPr b="1" sz="2700">
                        <a:latin typeface="Amatic SC"/>
                        <a:ea typeface="Amatic SC"/>
                        <a:cs typeface="Amatic SC"/>
                        <a:sym typeface="Amatic SC"/>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A parameterized function that maps input text sequences to output text distributions. It has billions of parameters that are optimized by minimizing a prediction loss function over a massive corpus of text.</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ChatGPT</a:t>
                      </a:r>
                      <a:endParaRPr>
                        <a:latin typeface="Source Code Pro"/>
                        <a:ea typeface="Source Code Pro"/>
                        <a:cs typeface="Source Code Pro"/>
                        <a:sym typeface="Source Code Pro"/>
                      </a:endParaRPr>
                    </a:p>
                    <a:p>
                      <a:pPr indent="0" lvl="0" marL="0" rtl="0" algn="l">
                        <a:spcBef>
                          <a:spcPts val="0"/>
                        </a:spcBef>
                        <a:spcAft>
                          <a:spcPts val="0"/>
                        </a:spcAft>
                        <a:buNone/>
                      </a:pPr>
                      <a:r>
                        <a:rPr lang="en-GB">
                          <a:latin typeface="Source Code Pro"/>
                          <a:ea typeface="Source Code Pro"/>
                          <a:cs typeface="Source Code Pro"/>
                          <a:sym typeface="Source Code Pro"/>
                        </a:rPr>
                        <a:t>Claude</a:t>
                      </a:r>
                      <a:endParaRPr>
                        <a:latin typeface="Source Code Pro"/>
                        <a:ea typeface="Source Code Pro"/>
                        <a:cs typeface="Source Code Pro"/>
                        <a:sym typeface="Source Code Pro"/>
                      </a:endParaRPr>
                    </a:p>
                    <a:p>
                      <a:pPr indent="0" lvl="0" marL="0" rtl="0" algn="l">
                        <a:spcBef>
                          <a:spcPts val="0"/>
                        </a:spcBef>
                        <a:spcAft>
                          <a:spcPts val="0"/>
                        </a:spcAft>
                        <a:buNone/>
                      </a:pPr>
                      <a:r>
                        <a:rPr lang="en-GB">
                          <a:latin typeface="Source Code Pro"/>
                          <a:ea typeface="Source Code Pro"/>
                          <a:cs typeface="Source Code Pro"/>
                          <a:sym typeface="Source Code Pro"/>
                        </a:rPr>
                        <a:t>Gemini</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sz="2700">
                          <a:latin typeface="Amatic SC"/>
                          <a:ea typeface="Amatic SC"/>
                          <a:cs typeface="Amatic SC"/>
                          <a:sym typeface="Amatic SC"/>
                        </a:rPr>
                        <a:t>Learning</a:t>
                      </a:r>
                      <a:endParaRPr b="1" sz="2700">
                        <a:latin typeface="Amatic SC"/>
                        <a:ea typeface="Amatic SC"/>
                        <a:cs typeface="Amatic SC"/>
                        <a:sym typeface="Amatic SC"/>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Synonymous with training – the process where weights are systematically modified through algorithms like gradient descent to minimize some objective function.</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Recognition of preferences, adaptation of the writing style, and recall of previous information.</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sz="2700">
                          <a:latin typeface="Amatic SC"/>
                          <a:ea typeface="Amatic SC"/>
                          <a:cs typeface="Amatic SC"/>
                          <a:sym typeface="Amatic SC"/>
                        </a:rPr>
                        <a:t>Context</a:t>
                      </a:r>
                      <a:endParaRPr b="1" sz="2700">
                        <a:latin typeface="Amatic SC"/>
                        <a:ea typeface="Amatic SC"/>
                        <a:cs typeface="Amatic SC"/>
                        <a:sym typeface="Amatic SC"/>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The input to the model.</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Source Code Pro"/>
                          <a:ea typeface="Source Code Pro"/>
                          <a:cs typeface="Source Code Pro"/>
                          <a:sym typeface="Source Code Pro"/>
                        </a:rPr>
                        <a:t>Important information that might be necessary to perform a certain task.</a:t>
                      </a:r>
                      <a:endParaRPr>
                        <a:latin typeface="Source Code Pro"/>
                        <a:ea typeface="Source Code Pro"/>
                        <a:cs typeface="Source Code Pro"/>
                        <a:sym typeface="Source Code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490250" y="526350"/>
            <a:ext cx="7863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LLMs</a:t>
            </a:r>
            <a:endParaRPr/>
          </a:p>
          <a:p>
            <a:pPr indent="0" lvl="0" marL="0" rtl="0" algn="l">
              <a:spcBef>
                <a:spcPts val="0"/>
              </a:spcBef>
              <a:spcAft>
                <a:spcPts val="0"/>
              </a:spcAft>
              <a:buNone/>
            </a:pPr>
            <a:r>
              <a:rPr lang="en-GB" sz="3600">
                <a:solidFill>
                  <a:schemeClr val="accent1"/>
                </a:solidFill>
              </a:rPr>
              <a:t>The greatest hits</a:t>
            </a:r>
            <a:endParaRPr sz="36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Before we begin…</a:t>
            </a:r>
            <a:endParaRPr/>
          </a:p>
        </p:txBody>
      </p:sp>
      <p:sp>
        <p:nvSpPr>
          <p:cNvPr id="157" name="Google Shape;157;p2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do YOU know about LLMs…?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How do they work?</a:t>
            </a:r>
            <a:endParaRPr/>
          </a:p>
          <a:p>
            <a:pPr indent="-342900" lvl="0" marL="457200" rtl="0" algn="l">
              <a:spcBef>
                <a:spcPts val="0"/>
              </a:spcBef>
              <a:spcAft>
                <a:spcPts val="0"/>
              </a:spcAft>
              <a:buSzPts val="1800"/>
              <a:buChar char="-"/>
            </a:pPr>
            <a:r>
              <a:rPr lang="en-GB"/>
              <a:t>Can you name any?</a:t>
            </a:r>
            <a:endParaRPr/>
          </a:p>
          <a:p>
            <a:pPr indent="-342900" lvl="0" marL="457200" rtl="0" algn="l">
              <a:spcBef>
                <a:spcPts val="0"/>
              </a:spcBef>
              <a:spcAft>
                <a:spcPts val="0"/>
              </a:spcAft>
              <a:buSzPts val="1800"/>
              <a:buChar char="-"/>
            </a:pPr>
            <a:r>
              <a:rPr lang="en-GB"/>
              <a:t>What can you use them for?</a:t>
            </a:r>
            <a:endParaRPr/>
          </a:p>
          <a:p>
            <a:pPr indent="-342900" lvl="0" marL="457200" rtl="0" algn="l">
              <a:spcBef>
                <a:spcPts val="0"/>
              </a:spcBef>
              <a:spcAft>
                <a:spcPts val="0"/>
              </a:spcAft>
              <a:buSzPts val="1800"/>
              <a:buChar char="-"/>
            </a:pPr>
            <a:r>
              <a:rPr lang="en-GB"/>
              <a:t>Can you see any problems with them?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Who or what is BERT, and why is he/it useful?</a:t>
            </a:r>
            <a:endParaRPr/>
          </a:p>
        </p:txBody>
      </p:sp>
      <p:sp>
        <p:nvSpPr>
          <p:cNvPr id="163" name="Google Shape;163;p2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9"/>
          <p:cNvPicPr preferRelativeResize="0"/>
          <p:nvPr/>
        </p:nvPicPr>
        <p:blipFill>
          <a:blip r:embed="rId3">
            <a:alphaModFix/>
          </a:blip>
          <a:stretch>
            <a:fillRect/>
          </a:stretch>
        </p:blipFill>
        <p:spPr>
          <a:xfrm>
            <a:off x="-23000" y="-54925"/>
            <a:ext cx="9190002" cy="52533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Llama</a:t>
            </a:r>
            <a:endParaRPr/>
          </a:p>
        </p:txBody>
      </p:sp>
      <p:sp>
        <p:nvSpPr>
          <p:cNvPr id="170" name="Google Shape;170;p30"/>
          <p:cNvSpPr txBox="1"/>
          <p:nvPr/>
        </p:nvSpPr>
        <p:spPr>
          <a:xfrm>
            <a:off x="439125" y="1289025"/>
            <a:ext cx="9870300" cy="818400"/>
          </a:xfrm>
          <a:prstGeom prst="rect">
            <a:avLst/>
          </a:prstGeom>
          <a:noFill/>
          <a:ln>
            <a:noFill/>
          </a:ln>
        </p:spPr>
        <p:txBody>
          <a:bodyPr anchorCtr="0" anchor="t" bIns="45700" lIns="0" spcFirstLastPara="1" rIns="0" wrap="square" tIns="45700">
            <a:normAutofit fontScale="25000" lnSpcReduction="20000"/>
          </a:bodyPr>
          <a:lstStyle/>
          <a:p>
            <a:pPr indent="0" lvl="0" marL="0" rtl="0" algn="l">
              <a:lnSpc>
                <a:spcPct val="90000"/>
              </a:lnSpc>
              <a:spcBef>
                <a:spcPts val="1200"/>
              </a:spcBef>
              <a:spcAft>
                <a:spcPts val="0"/>
              </a:spcAft>
              <a:buNone/>
            </a:pPr>
            <a:r>
              <a:rPr b="1" lang="en-GB" sz="8000" u="sng">
                <a:solidFill>
                  <a:srgbClr val="3F3F3F"/>
                </a:solidFill>
                <a:latin typeface="Source Code Pro"/>
                <a:ea typeface="Source Code Pro"/>
                <a:cs typeface="Source Code Pro"/>
                <a:sym typeface="Source Code Pro"/>
              </a:rPr>
              <a:t>L</a:t>
            </a:r>
            <a:r>
              <a:rPr lang="en-GB" sz="8000">
                <a:solidFill>
                  <a:srgbClr val="3F3F3F"/>
                </a:solidFill>
                <a:latin typeface="Source Code Pro"/>
                <a:ea typeface="Source Code Pro"/>
                <a:cs typeface="Source Code Pro"/>
                <a:sym typeface="Source Code Pro"/>
              </a:rPr>
              <a:t>arge </a:t>
            </a:r>
            <a:r>
              <a:rPr b="1" lang="en-GB" sz="8000" u="sng">
                <a:solidFill>
                  <a:srgbClr val="3F3F3F"/>
                </a:solidFill>
                <a:latin typeface="Source Code Pro"/>
                <a:ea typeface="Source Code Pro"/>
                <a:cs typeface="Source Code Pro"/>
                <a:sym typeface="Source Code Pro"/>
              </a:rPr>
              <a:t>La</a:t>
            </a:r>
            <a:r>
              <a:rPr lang="en-GB" sz="8000">
                <a:solidFill>
                  <a:srgbClr val="3F3F3F"/>
                </a:solidFill>
                <a:latin typeface="Source Code Pro"/>
                <a:ea typeface="Source Code Pro"/>
                <a:cs typeface="Source Code Pro"/>
                <a:sym typeface="Source Code Pro"/>
              </a:rPr>
              <a:t>nguage Model </a:t>
            </a:r>
            <a:r>
              <a:rPr b="1" lang="en-GB" sz="8000" u="sng">
                <a:solidFill>
                  <a:srgbClr val="3F3F3F"/>
                </a:solidFill>
                <a:latin typeface="Source Code Pro"/>
                <a:ea typeface="Source Code Pro"/>
                <a:cs typeface="Source Code Pro"/>
                <a:sym typeface="Source Code Pro"/>
              </a:rPr>
              <a:t>M</a:t>
            </a:r>
            <a:r>
              <a:rPr lang="en-GB" sz="8000">
                <a:solidFill>
                  <a:srgbClr val="3F3F3F"/>
                </a:solidFill>
                <a:latin typeface="Source Code Pro"/>
                <a:ea typeface="Source Code Pro"/>
                <a:cs typeface="Source Code Pro"/>
                <a:sym typeface="Source Code Pro"/>
              </a:rPr>
              <a:t>eta </a:t>
            </a:r>
            <a:r>
              <a:rPr b="1" lang="en-GB" sz="8000" u="sng">
                <a:solidFill>
                  <a:srgbClr val="3F3F3F"/>
                </a:solidFill>
                <a:latin typeface="Source Code Pro"/>
                <a:ea typeface="Source Code Pro"/>
                <a:cs typeface="Source Code Pro"/>
                <a:sym typeface="Source Code Pro"/>
              </a:rPr>
              <a:t>A</a:t>
            </a:r>
            <a:r>
              <a:rPr lang="en-GB" sz="8000">
                <a:solidFill>
                  <a:srgbClr val="3F3F3F"/>
                </a:solidFill>
                <a:latin typeface="Source Code Pro"/>
                <a:ea typeface="Source Code Pro"/>
                <a:cs typeface="Source Code Pro"/>
                <a:sym typeface="Source Code Pro"/>
              </a:rPr>
              <a:t>I</a:t>
            </a:r>
            <a:endParaRPr sz="8000">
              <a:solidFill>
                <a:srgbClr val="3F3F3F"/>
              </a:solidFill>
              <a:latin typeface="Source Code Pro"/>
              <a:ea typeface="Source Code Pro"/>
              <a:cs typeface="Source Code Pro"/>
              <a:sym typeface="Source Code Pro"/>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4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200"/>
              </a:spcAft>
              <a:buNone/>
            </a:pPr>
            <a:r>
              <a:t/>
            </a:r>
            <a:endParaRPr sz="2000">
              <a:solidFill>
                <a:srgbClr val="3F3F3F"/>
              </a:solidFill>
              <a:latin typeface="Calibri"/>
              <a:ea typeface="Calibri"/>
              <a:cs typeface="Calibri"/>
              <a:sym typeface="Calibri"/>
            </a:endParaRPr>
          </a:p>
        </p:txBody>
      </p:sp>
      <p:sp>
        <p:nvSpPr>
          <p:cNvPr id="171" name="Google Shape;171;p30"/>
          <p:cNvSpPr/>
          <p:nvPr/>
        </p:nvSpPr>
        <p:spPr>
          <a:xfrm>
            <a:off x="4242746" y="2051275"/>
            <a:ext cx="2438400" cy="2674500"/>
          </a:xfrm>
          <a:prstGeom prst="roundRect">
            <a:avLst>
              <a:gd fmla="val 16667" name="adj"/>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172" name="Google Shape;172;p30"/>
          <p:cNvGraphicFramePr/>
          <p:nvPr/>
        </p:nvGraphicFramePr>
        <p:xfrm>
          <a:off x="327800" y="2199925"/>
          <a:ext cx="3000000" cy="3000000"/>
        </p:xfrm>
        <a:graphic>
          <a:graphicData uri="http://schemas.openxmlformats.org/drawingml/2006/table">
            <a:tbl>
              <a:tblPr>
                <a:noFill/>
                <a:tableStyleId>{5C5F6922-5397-4520-881F-C44BC31F1860}</a:tableStyleId>
              </a:tblPr>
              <a:tblGrid>
                <a:gridCol w="619350"/>
              </a:tblGrid>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‘cat’</a:t>
                      </a:r>
                      <a:endParaRPr/>
                    </a:p>
                  </a:txBody>
                  <a:tcPr marT="91425" marB="91425" marR="91425" marL="91425"/>
                </a:tc>
              </a:tr>
              <a:tr h="292775">
                <a:tc>
                  <a:txBody>
                    <a:bodyPr/>
                    <a:lstStyle/>
                    <a:p>
                      <a:pPr indent="0" lvl="0" marL="0" rtl="0" algn="ctr">
                        <a:spcBef>
                          <a:spcPts val="0"/>
                        </a:spcBef>
                        <a:spcAft>
                          <a:spcPts val="0"/>
                        </a:spcAft>
                        <a:buNone/>
                      </a:pPr>
                      <a:r>
                        <a:rPr lang="en-GB"/>
                        <a:t>‘sat’</a:t>
                      </a:r>
                      <a:endParaRPr/>
                    </a:p>
                  </a:txBody>
                  <a:tcPr marT="91425" marB="91425" marR="91425" marL="91425"/>
                </a:tc>
              </a:tr>
              <a:tr h="292775">
                <a:tc>
                  <a:txBody>
                    <a:bodyPr/>
                    <a:lstStyle/>
                    <a:p>
                      <a:pPr indent="0" lvl="0" marL="0" rtl="0" algn="ctr">
                        <a:spcBef>
                          <a:spcPts val="0"/>
                        </a:spcBef>
                        <a:spcAft>
                          <a:spcPts val="0"/>
                        </a:spcAft>
                        <a:buNone/>
                      </a:pPr>
                      <a:r>
                        <a:rPr lang="en-GB"/>
                        <a:t>‘on’</a:t>
                      </a:r>
                      <a:endParaRPr/>
                    </a:p>
                  </a:txBody>
                  <a:tcPr marT="91425" marB="91425" marR="91425" marL="91425"/>
                </a:tc>
              </a:tr>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‘mat’</a:t>
                      </a:r>
                      <a:endParaRPr/>
                    </a:p>
                  </a:txBody>
                  <a:tcPr marT="91425" marB="91425" marR="91425" marL="91425"/>
                </a:tc>
              </a:tr>
            </a:tbl>
          </a:graphicData>
        </a:graphic>
      </p:graphicFrame>
      <p:graphicFrame>
        <p:nvGraphicFramePr>
          <p:cNvPr id="173" name="Google Shape;173;p30"/>
          <p:cNvGraphicFramePr/>
          <p:nvPr/>
        </p:nvGraphicFramePr>
        <p:xfrm>
          <a:off x="1580550" y="1803725"/>
          <a:ext cx="3000000" cy="3000000"/>
        </p:xfrm>
        <a:graphic>
          <a:graphicData uri="http://schemas.openxmlformats.org/drawingml/2006/table">
            <a:tbl>
              <a:tblPr>
                <a:noFill/>
                <a:tableStyleId>{5C5F6922-5397-4520-881F-C44BC31F1860}</a:tableStyleId>
              </a:tblPr>
              <a:tblGrid>
                <a:gridCol w="869225"/>
              </a:tblGrid>
              <a:tr h="381000">
                <a:tc>
                  <a:txBody>
                    <a:bodyPr/>
                    <a:lstStyle/>
                    <a:p>
                      <a:pPr indent="0" lvl="0" marL="0" rtl="0" algn="ctr">
                        <a:spcBef>
                          <a:spcPts val="0"/>
                        </a:spcBef>
                        <a:spcAft>
                          <a:spcPts val="0"/>
                        </a:spcAft>
                        <a:buNone/>
                      </a:pPr>
                      <a:r>
                        <a:rPr lang="en-GB"/>
                        <a:t>‘&lt;bos&gt;’’</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‘cat’</a:t>
                      </a:r>
                      <a:endParaRPr/>
                    </a:p>
                  </a:txBody>
                  <a:tcPr marT="91425" marB="91425" marR="91425" marL="91425"/>
                </a:tc>
              </a:tr>
              <a:tr h="381000">
                <a:tc>
                  <a:txBody>
                    <a:bodyPr/>
                    <a:lstStyle/>
                    <a:p>
                      <a:pPr indent="0" lvl="0" marL="0" rtl="0" algn="ctr">
                        <a:spcBef>
                          <a:spcPts val="0"/>
                        </a:spcBef>
                        <a:spcAft>
                          <a:spcPts val="0"/>
                        </a:spcAft>
                        <a:buNone/>
                      </a:pPr>
                      <a:r>
                        <a:rPr lang="en-GB"/>
                        <a:t>‘sat</a:t>
                      </a:r>
                      <a:endParaRPr/>
                    </a:p>
                  </a:txBody>
                  <a:tcPr marT="91425" marB="91425" marR="91425" marL="91425"/>
                </a:tc>
              </a:tr>
              <a:tr h="381000">
                <a:tc>
                  <a:txBody>
                    <a:bodyPr/>
                    <a:lstStyle/>
                    <a:p>
                      <a:pPr indent="0" lvl="0" marL="0" rtl="0" algn="ctr">
                        <a:spcBef>
                          <a:spcPts val="0"/>
                        </a:spcBef>
                        <a:spcAft>
                          <a:spcPts val="0"/>
                        </a:spcAft>
                        <a:buNone/>
                      </a:pPr>
                      <a:r>
                        <a:rPr lang="en-GB"/>
                        <a:t>‘on’</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‘mat’</a:t>
                      </a:r>
                      <a:endParaRPr/>
                    </a:p>
                  </a:txBody>
                  <a:tcPr marT="91425" marB="91425" marR="91425" marL="91425"/>
                </a:tc>
              </a:tr>
              <a:tr h="381000">
                <a:tc>
                  <a:txBody>
                    <a:bodyPr/>
                    <a:lstStyle/>
                    <a:p>
                      <a:pPr indent="0" lvl="0" marL="0" rtl="0" algn="ctr">
                        <a:spcBef>
                          <a:spcPts val="0"/>
                        </a:spcBef>
                        <a:spcAft>
                          <a:spcPts val="0"/>
                        </a:spcAft>
                        <a:buNone/>
                      </a:pPr>
                      <a:r>
                        <a:rPr lang="en-GB"/>
                        <a:t>‘&lt;eos&gt;’</a:t>
                      </a:r>
                      <a:endParaRPr/>
                    </a:p>
                  </a:txBody>
                  <a:tcPr marT="91425" marB="91425" marR="91425" marL="91425"/>
                </a:tc>
              </a:tr>
            </a:tbl>
          </a:graphicData>
        </a:graphic>
      </p:graphicFrame>
      <p:graphicFrame>
        <p:nvGraphicFramePr>
          <p:cNvPr id="174" name="Google Shape;174;p30"/>
          <p:cNvGraphicFramePr/>
          <p:nvPr/>
        </p:nvGraphicFramePr>
        <p:xfrm>
          <a:off x="3121600" y="1803725"/>
          <a:ext cx="3000000" cy="3000000"/>
        </p:xfrm>
        <a:graphic>
          <a:graphicData uri="http://schemas.openxmlformats.org/drawingml/2006/table">
            <a:tbl>
              <a:tblPr>
                <a:noFill/>
                <a:tableStyleId>{5C5F6922-5397-4520-881F-C44BC31F1860}</a:tableStyleId>
              </a:tblPr>
              <a:tblGrid>
                <a:gridCol w="7965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6583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175" name="Google Shape;175;p30"/>
          <p:cNvGraphicFramePr/>
          <p:nvPr/>
        </p:nvGraphicFramePr>
        <p:xfrm>
          <a:off x="6889600" y="2190925"/>
          <a:ext cx="3000000" cy="3000000"/>
        </p:xfrm>
        <a:graphic>
          <a:graphicData uri="http://schemas.openxmlformats.org/drawingml/2006/table">
            <a:tbl>
              <a:tblPr>
                <a:noFill/>
                <a:tableStyleId>{5C5F6922-5397-4520-881F-C44BC31F1860}</a:tableStyleId>
              </a:tblPr>
              <a:tblGrid>
                <a:gridCol w="971350"/>
                <a:gridCol w="971350"/>
              </a:tblGrid>
              <a:tr h="381000">
                <a:tc>
                  <a:txBody>
                    <a:bodyPr/>
                    <a:lstStyle/>
                    <a:p>
                      <a:pPr indent="0" lvl="0" marL="0" rtl="0" algn="ctr">
                        <a:spcBef>
                          <a:spcPts val="0"/>
                        </a:spcBef>
                        <a:spcAft>
                          <a:spcPts val="0"/>
                        </a:spcAft>
                        <a:buNone/>
                      </a:pPr>
                      <a:r>
                        <a:rPr lang="en-GB"/>
                        <a:t>‘mat’</a:t>
                      </a:r>
                      <a:endParaRPr/>
                    </a:p>
                  </a:txBody>
                  <a:tcPr marT="91425" marB="91425" marR="91425" marL="91425"/>
                </a:tc>
                <a:tc>
                  <a:txBody>
                    <a:bodyPr/>
                    <a:lstStyle/>
                    <a:p>
                      <a:pPr indent="0" lvl="0" marL="0" rtl="0" algn="ctr">
                        <a:spcBef>
                          <a:spcPts val="0"/>
                        </a:spcBef>
                        <a:spcAft>
                          <a:spcPts val="0"/>
                        </a:spcAft>
                        <a:buNone/>
                      </a:pPr>
                      <a:r>
                        <a:rPr lang="en-GB"/>
                        <a:t>0.19</a:t>
                      </a:r>
                      <a:endParaRPr/>
                    </a:p>
                  </a:txBody>
                  <a:tcPr marT="91425" marB="91425" marR="91425" marL="91425"/>
                </a:tc>
              </a:tr>
              <a:tr h="381000">
                <a:tc>
                  <a:txBody>
                    <a:bodyPr/>
                    <a:lstStyle/>
                    <a:p>
                      <a:pPr indent="0" lvl="0" marL="0" rtl="0" algn="ctr">
                        <a:spcBef>
                          <a:spcPts val="0"/>
                        </a:spcBef>
                        <a:spcAft>
                          <a:spcPts val="0"/>
                        </a:spcAft>
                        <a:buNone/>
                      </a:pPr>
                      <a:r>
                        <a:rPr lang="en-GB"/>
                        <a:t>‘dog’</a:t>
                      </a:r>
                      <a:endParaRPr/>
                    </a:p>
                  </a:txBody>
                  <a:tcPr marT="91425" marB="91425" marR="91425" marL="91425"/>
                </a:tc>
                <a:tc>
                  <a:txBody>
                    <a:bodyPr/>
                    <a:lstStyle/>
                    <a:p>
                      <a:pPr indent="0" lvl="0" marL="0" rtl="0" algn="ctr">
                        <a:spcBef>
                          <a:spcPts val="0"/>
                        </a:spcBef>
                        <a:spcAft>
                          <a:spcPts val="0"/>
                        </a:spcAft>
                        <a:buNone/>
                      </a:pPr>
                      <a:r>
                        <a:rPr lang="en-GB"/>
                        <a:t>0.14</a:t>
                      </a:r>
                      <a:endParaRPr/>
                    </a:p>
                  </a:txBody>
                  <a:tcPr marT="91425" marB="91425" marR="91425" marL="91425"/>
                </a:tc>
              </a:tr>
              <a:tr h="381000">
                <a:tc>
                  <a:txBody>
                    <a:bodyPr/>
                    <a:lstStyle/>
                    <a:p>
                      <a:pPr indent="0" lvl="0" marL="0" rtl="0" algn="ctr">
                        <a:spcBef>
                          <a:spcPts val="0"/>
                        </a:spcBef>
                        <a:spcAft>
                          <a:spcPts val="0"/>
                        </a:spcAft>
                        <a:buNone/>
                      </a:pPr>
                      <a:r>
                        <a:rPr lang="en-GB"/>
                        <a:t>‘hippo’</a:t>
                      </a:r>
                      <a:endParaRPr/>
                    </a:p>
                  </a:txBody>
                  <a:tcPr marT="91425" marB="91425" marR="91425" marL="91425"/>
                </a:tc>
                <a:tc>
                  <a:txBody>
                    <a:bodyPr/>
                    <a:lstStyle/>
                    <a:p>
                      <a:pPr indent="0" lvl="0" marL="0" rtl="0" algn="ctr">
                        <a:spcBef>
                          <a:spcPts val="0"/>
                        </a:spcBef>
                        <a:spcAft>
                          <a:spcPts val="0"/>
                        </a:spcAft>
                        <a:buNone/>
                      </a:pPr>
                      <a:r>
                        <a:rPr lang="en-GB"/>
                        <a:t>0.07</a:t>
                      </a:r>
                      <a:endParaRPr/>
                    </a:p>
                  </a:txBody>
                  <a:tcPr marT="91425" marB="91425" marR="91425" marL="91425"/>
                </a:tc>
              </a:tr>
            </a:tbl>
          </a:graphicData>
        </a:graphic>
      </p:graphicFrame>
      <p:grpSp>
        <p:nvGrpSpPr>
          <p:cNvPr id="176" name="Google Shape;176;p30"/>
          <p:cNvGrpSpPr/>
          <p:nvPr/>
        </p:nvGrpSpPr>
        <p:grpSpPr>
          <a:xfrm>
            <a:off x="7828850" y="3550100"/>
            <a:ext cx="64200" cy="469250"/>
            <a:chOff x="9966150" y="4193875"/>
            <a:chExt cx="64200" cy="469250"/>
          </a:xfrm>
        </p:grpSpPr>
        <p:sp>
          <p:nvSpPr>
            <p:cNvPr id="177" name="Google Shape;177;p30"/>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8" name="Google Shape;178;p30"/>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9" name="Google Shape;179;p30"/>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180" name="Google Shape;180;p30"/>
          <p:cNvGraphicFramePr/>
          <p:nvPr/>
        </p:nvGraphicFramePr>
        <p:xfrm>
          <a:off x="6889600" y="4189925"/>
          <a:ext cx="3000000" cy="3000000"/>
        </p:xfrm>
        <a:graphic>
          <a:graphicData uri="http://schemas.openxmlformats.org/drawingml/2006/table">
            <a:tbl>
              <a:tblPr>
                <a:noFill/>
                <a:tableStyleId>{5C5F6922-5397-4520-881F-C44BC31F1860}</a:tableStyleId>
              </a:tblPr>
              <a:tblGrid>
                <a:gridCol w="971350"/>
                <a:gridCol w="971350"/>
              </a:tblGrid>
              <a:tr h="381000">
                <a:tc>
                  <a:txBody>
                    <a:bodyPr/>
                    <a:lstStyle/>
                    <a:p>
                      <a:pPr indent="0" lvl="0" marL="0" rtl="0" algn="ctr">
                        <a:spcBef>
                          <a:spcPts val="0"/>
                        </a:spcBef>
                        <a:spcAft>
                          <a:spcPts val="0"/>
                        </a:spcAft>
                        <a:buNone/>
                      </a:pPr>
                      <a:r>
                        <a:rPr lang="en-GB"/>
                        <a:t>‘was’</a:t>
                      </a:r>
                      <a:endParaRPr/>
                    </a:p>
                  </a:txBody>
                  <a:tcPr marT="91425" marB="91425" marR="91425" marL="91425"/>
                </a:tc>
                <a:tc>
                  <a:txBody>
                    <a:bodyPr/>
                    <a:lstStyle/>
                    <a:p>
                      <a:pPr indent="0" lvl="0" marL="0" rtl="0" algn="ctr">
                        <a:spcBef>
                          <a:spcPts val="0"/>
                        </a:spcBef>
                        <a:spcAft>
                          <a:spcPts val="0"/>
                        </a:spcAft>
                        <a:buNone/>
                      </a:pPr>
                      <a:r>
                        <a:rPr lang="en-GB"/>
                        <a:t>0.000001</a:t>
                      </a:r>
                      <a:endParaRPr/>
                    </a:p>
                  </a:txBody>
                  <a:tcPr marT="91425" marB="91425" marR="91425" marL="91425"/>
                </a:tc>
              </a:tr>
            </a:tbl>
          </a:graphicData>
        </a:graphic>
      </p:graphicFrame>
      <p:sp>
        <p:nvSpPr>
          <p:cNvPr id="181" name="Google Shape;181;p30"/>
          <p:cNvSpPr/>
          <p:nvPr/>
        </p:nvSpPr>
        <p:spPr>
          <a:xfrm>
            <a:off x="979450"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2" name="Google Shape;182;p30"/>
          <p:cNvSpPr/>
          <p:nvPr/>
        </p:nvSpPr>
        <p:spPr>
          <a:xfrm>
            <a:off x="2501288"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3" name="Google Shape;183;p30"/>
          <p:cNvSpPr/>
          <p:nvPr/>
        </p:nvSpPr>
        <p:spPr>
          <a:xfrm>
            <a:off x="4016296" y="3314725"/>
            <a:ext cx="6843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4" name="Google Shape;184;p30"/>
          <p:cNvSpPr/>
          <p:nvPr/>
        </p:nvSpPr>
        <p:spPr>
          <a:xfrm>
            <a:off x="6197595" y="3314725"/>
            <a:ext cx="6195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85" name="Google Shape;185;p30"/>
          <p:cNvPicPr preferRelativeResize="0"/>
          <p:nvPr/>
        </p:nvPicPr>
        <p:blipFill>
          <a:blip r:embed="rId3">
            <a:alphaModFix/>
          </a:blip>
          <a:stretch>
            <a:fillRect/>
          </a:stretch>
        </p:blipFill>
        <p:spPr>
          <a:xfrm>
            <a:off x="4125662" y="2110300"/>
            <a:ext cx="2556450" cy="2556450"/>
          </a:xfrm>
          <a:prstGeom prst="rect">
            <a:avLst/>
          </a:prstGeom>
          <a:noFill/>
          <a:ln>
            <a:noFill/>
          </a:ln>
        </p:spPr>
      </p:pic>
      <p:sp>
        <p:nvSpPr>
          <p:cNvPr id="186" name="Google Shape;186;p30"/>
          <p:cNvSpPr/>
          <p:nvPr/>
        </p:nvSpPr>
        <p:spPr>
          <a:xfrm>
            <a:off x="1580550" y="4180925"/>
            <a:ext cx="869100" cy="396300"/>
          </a:xfrm>
          <a:prstGeom prst="rect">
            <a:avLst/>
          </a:prstGeom>
          <a:noFill/>
          <a:ln cap="flat" cmpd="sng" w="19050">
            <a:solidFill>
              <a:srgbClr val="9900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BERT</a:t>
            </a:r>
            <a:endParaRPr/>
          </a:p>
        </p:txBody>
      </p:sp>
      <p:sp>
        <p:nvSpPr>
          <p:cNvPr id="192" name="Google Shape;192;p31"/>
          <p:cNvSpPr txBox="1"/>
          <p:nvPr/>
        </p:nvSpPr>
        <p:spPr>
          <a:xfrm>
            <a:off x="439125" y="1289025"/>
            <a:ext cx="9870300" cy="818400"/>
          </a:xfrm>
          <a:prstGeom prst="rect">
            <a:avLst/>
          </a:prstGeom>
          <a:noFill/>
          <a:ln>
            <a:noFill/>
          </a:ln>
        </p:spPr>
        <p:txBody>
          <a:bodyPr anchorCtr="0" anchor="t" bIns="45700" lIns="0" spcFirstLastPara="1" rIns="0" wrap="square" tIns="45700">
            <a:normAutofit fontScale="25000" lnSpcReduction="20000"/>
          </a:bodyPr>
          <a:lstStyle/>
          <a:p>
            <a:pPr indent="0" lvl="0" marL="0" rtl="0" algn="l">
              <a:lnSpc>
                <a:spcPct val="90000"/>
              </a:lnSpc>
              <a:spcBef>
                <a:spcPts val="1200"/>
              </a:spcBef>
              <a:spcAft>
                <a:spcPts val="0"/>
              </a:spcAft>
              <a:buNone/>
            </a:pPr>
            <a:r>
              <a:rPr b="1" lang="en-GB" sz="8000">
                <a:solidFill>
                  <a:srgbClr val="3F3F3F"/>
                </a:solidFill>
                <a:latin typeface="Source Code Pro"/>
                <a:ea typeface="Source Code Pro"/>
                <a:cs typeface="Source Code Pro"/>
                <a:sym typeface="Source Code Pro"/>
              </a:rPr>
              <a:t>B</a:t>
            </a:r>
            <a:r>
              <a:rPr lang="en-GB" sz="8000">
                <a:solidFill>
                  <a:srgbClr val="3F3F3F"/>
                </a:solidFill>
                <a:latin typeface="Source Code Pro"/>
                <a:ea typeface="Source Code Pro"/>
                <a:cs typeface="Source Code Pro"/>
                <a:sym typeface="Source Code Pro"/>
              </a:rPr>
              <a:t>idirectional </a:t>
            </a:r>
            <a:r>
              <a:rPr b="1" lang="en-GB" sz="8000">
                <a:solidFill>
                  <a:srgbClr val="3F3F3F"/>
                </a:solidFill>
                <a:latin typeface="Source Code Pro"/>
                <a:ea typeface="Source Code Pro"/>
                <a:cs typeface="Source Code Pro"/>
                <a:sym typeface="Source Code Pro"/>
              </a:rPr>
              <a:t>E</a:t>
            </a:r>
            <a:r>
              <a:rPr lang="en-GB" sz="8000">
                <a:solidFill>
                  <a:srgbClr val="3F3F3F"/>
                </a:solidFill>
                <a:latin typeface="Source Code Pro"/>
                <a:ea typeface="Source Code Pro"/>
                <a:cs typeface="Source Code Pro"/>
                <a:sym typeface="Source Code Pro"/>
              </a:rPr>
              <a:t>ncoder </a:t>
            </a:r>
            <a:r>
              <a:rPr b="1" lang="en-GB" sz="8000">
                <a:solidFill>
                  <a:srgbClr val="3F3F3F"/>
                </a:solidFill>
                <a:latin typeface="Source Code Pro"/>
                <a:ea typeface="Source Code Pro"/>
                <a:cs typeface="Source Code Pro"/>
                <a:sym typeface="Source Code Pro"/>
              </a:rPr>
              <a:t>R</a:t>
            </a:r>
            <a:r>
              <a:rPr lang="en-GB" sz="8000">
                <a:solidFill>
                  <a:srgbClr val="3F3F3F"/>
                </a:solidFill>
                <a:latin typeface="Source Code Pro"/>
                <a:ea typeface="Source Code Pro"/>
                <a:cs typeface="Source Code Pro"/>
                <a:sym typeface="Source Code Pro"/>
              </a:rPr>
              <a:t>epresentations from </a:t>
            </a:r>
            <a:r>
              <a:rPr b="1" lang="en-GB" sz="8000">
                <a:solidFill>
                  <a:srgbClr val="3F3F3F"/>
                </a:solidFill>
                <a:latin typeface="Source Code Pro"/>
                <a:ea typeface="Source Code Pro"/>
                <a:cs typeface="Source Code Pro"/>
                <a:sym typeface="Source Code Pro"/>
              </a:rPr>
              <a:t>T</a:t>
            </a:r>
            <a:r>
              <a:rPr lang="en-GB" sz="8000">
                <a:solidFill>
                  <a:srgbClr val="3F3F3F"/>
                </a:solidFill>
                <a:latin typeface="Source Code Pro"/>
                <a:ea typeface="Source Code Pro"/>
                <a:cs typeface="Source Code Pro"/>
                <a:sym typeface="Source Code Pro"/>
              </a:rPr>
              <a:t>ransformers</a:t>
            </a:r>
            <a:endParaRPr sz="8000">
              <a:solidFill>
                <a:srgbClr val="3F3F3F"/>
              </a:solidFill>
              <a:latin typeface="Source Code Pro"/>
              <a:ea typeface="Source Code Pro"/>
              <a:cs typeface="Source Code Pro"/>
              <a:sym typeface="Source Code Pro"/>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4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200"/>
              </a:spcAft>
              <a:buNone/>
            </a:pPr>
            <a:r>
              <a:t/>
            </a:r>
            <a:endParaRPr sz="2000">
              <a:solidFill>
                <a:srgbClr val="3F3F3F"/>
              </a:solidFill>
              <a:latin typeface="Calibri"/>
              <a:ea typeface="Calibri"/>
              <a:cs typeface="Calibri"/>
              <a:sym typeface="Calibri"/>
            </a:endParaRPr>
          </a:p>
        </p:txBody>
      </p:sp>
      <p:sp>
        <p:nvSpPr>
          <p:cNvPr id="193" name="Google Shape;193;p31"/>
          <p:cNvSpPr/>
          <p:nvPr/>
        </p:nvSpPr>
        <p:spPr>
          <a:xfrm>
            <a:off x="4242746" y="2051275"/>
            <a:ext cx="2438400" cy="2674500"/>
          </a:xfrm>
          <a:prstGeom prst="roundRect">
            <a:avLst>
              <a:gd fmla="val 16667" name="adj"/>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194" name="Google Shape;194;p31"/>
          <p:cNvGraphicFramePr/>
          <p:nvPr/>
        </p:nvGraphicFramePr>
        <p:xfrm>
          <a:off x="327800" y="2199925"/>
          <a:ext cx="3000000" cy="3000000"/>
        </p:xfrm>
        <a:graphic>
          <a:graphicData uri="http://schemas.openxmlformats.org/drawingml/2006/table">
            <a:tbl>
              <a:tblPr>
                <a:noFill/>
                <a:tableStyleId>{5C5F6922-5397-4520-881F-C44BC31F1860}</a:tableStyleId>
              </a:tblPr>
              <a:tblGrid>
                <a:gridCol w="619350"/>
              </a:tblGrid>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‘cat’</a:t>
                      </a:r>
                      <a:endParaRPr/>
                    </a:p>
                  </a:txBody>
                  <a:tcPr marT="91425" marB="91425" marR="91425" marL="91425"/>
                </a:tc>
              </a:tr>
              <a:tr h="292775">
                <a:tc>
                  <a:txBody>
                    <a:bodyPr/>
                    <a:lstStyle/>
                    <a:p>
                      <a:pPr indent="0" lvl="0" marL="0" rtl="0" algn="ctr">
                        <a:spcBef>
                          <a:spcPts val="0"/>
                        </a:spcBef>
                        <a:spcAft>
                          <a:spcPts val="0"/>
                        </a:spcAft>
                        <a:buNone/>
                      </a:pPr>
                      <a:r>
                        <a:rPr lang="en-GB"/>
                        <a:t>‘sat’</a:t>
                      </a:r>
                      <a:endParaRPr/>
                    </a:p>
                  </a:txBody>
                  <a:tcPr marT="91425" marB="91425" marR="91425" marL="91425"/>
                </a:tc>
              </a:tr>
              <a:tr h="292775">
                <a:tc>
                  <a:txBody>
                    <a:bodyPr/>
                    <a:lstStyle/>
                    <a:p>
                      <a:pPr indent="0" lvl="0" marL="0" rtl="0" algn="ctr">
                        <a:spcBef>
                          <a:spcPts val="0"/>
                        </a:spcBef>
                        <a:spcAft>
                          <a:spcPts val="0"/>
                        </a:spcAft>
                        <a:buNone/>
                      </a:pPr>
                      <a:r>
                        <a:rPr lang="en-GB"/>
                        <a:t>‘on’</a:t>
                      </a:r>
                      <a:endParaRPr/>
                    </a:p>
                  </a:txBody>
                  <a:tcPr marT="91425" marB="91425" marR="91425" marL="91425"/>
                </a:tc>
              </a:tr>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‘mat’</a:t>
                      </a:r>
                      <a:endParaRPr/>
                    </a:p>
                  </a:txBody>
                  <a:tcPr marT="91425" marB="91425" marR="91425" marL="91425"/>
                </a:tc>
              </a:tr>
            </a:tbl>
          </a:graphicData>
        </a:graphic>
      </p:graphicFrame>
      <p:graphicFrame>
        <p:nvGraphicFramePr>
          <p:cNvPr id="195" name="Google Shape;195;p31"/>
          <p:cNvGraphicFramePr/>
          <p:nvPr/>
        </p:nvGraphicFramePr>
        <p:xfrm>
          <a:off x="1580550" y="1803725"/>
          <a:ext cx="3000000" cy="3000000"/>
        </p:xfrm>
        <a:graphic>
          <a:graphicData uri="http://schemas.openxmlformats.org/drawingml/2006/table">
            <a:tbl>
              <a:tblPr>
                <a:noFill/>
                <a:tableStyleId>{5C5F6922-5397-4520-881F-C44BC31F1860}</a:tableStyleId>
              </a:tblPr>
              <a:tblGrid>
                <a:gridCol w="869225"/>
              </a:tblGrid>
              <a:tr h="381000">
                <a:tc>
                  <a:txBody>
                    <a:bodyPr/>
                    <a:lstStyle/>
                    <a:p>
                      <a:pPr indent="0" lvl="0" marL="0" rtl="0" algn="ctr">
                        <a:spcBef>
                          <a:spcPts val="0"/>
                        </a:spcBef>
                        <a:spcAft>
                          <a:spcPts val="0"/>
                        </a:spcAft>
                        <a:buNone/>
                      </a:pPr>
                      <a:r>
                        <a:rPr lang="en-GB"/>
                        <a:t>‘[CLS]’</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‘cat’</a:t>
                      </a:r>
                      <a:endParaRPr/>
                    </a:p>
                  </a:txBody>
                  <a:tcPr marT="91425" marB="91425" marR="91425" marL="91425"/>
                </a:tc>
              </a:tr>
              <a:tr h="381000">
                <a:tc>
                  <a:txBody>
                    <a:bodyPr/>
                    <a:lstStyle/>
                    <a:p>
                      <a:pPr indent="0" lvl="0" marL="0" rtl="0" algn="ctr">
                        <a:spcBef>
                          <a:spcPts val="0"/>
                        </a:spcBef>
                        <a:spcAft>
                          <a:spcPts val="0"/>
                        </a:spcAft>
                        <a:buNone/>
                      </a:pPr>
                      <a:r>
                        <a:rPr lang="en-GB"/>
                        <a:t>‘[MASK]’</a:t>
                      </a:r>
                      <a:endParaRPr/>
                    </a:p>
                  </a:txBody>
                  <a:tcPr marT="91425" marB="91425" marR="91425" marL="91425"/>
                </a:tc>
              </a:tr>
              <a:tr h="381000">
                <a:tc>
                  <a:txBody>
                    <a:bodyPr/>
                    <a:lstStyle/>
                    <a:p>
                      <a:pPr indent="0" lvl="0" marL="0" rtl="0" algn="ctr">
                        <a:spcBef>
                          <a:spcPts val="0"/>
                        </a:spcBef>
                        <a:spcAft>
                          <a:spcPts val="0"/>
                        </a:spcAft>
                        <a:buNone/>
                      </a:pPr>
                      <a:r>
                        <a:rPr lang="en-GB"/>
                        <a:t>‘on’</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‘mat’</a:t>
                      </a:r>
                      <a:endParaRPr/>
                    </a:p>
                  </a:txBody>
                  <a:tcPr marT="91425" marB="91425" marR="91425" marL="91425"/>
                </a:tc>
              </a:tr>
              <a:tr h="381000">
                <a:tc>
                  <a:txBody>
                    <a:bodyPr/>
                    <a:lstStyle/>
                    <a:p>
                      <a:pPr indent="0" lvl="0" marL="0" rtl="0" algn="ctr">
                        <a:spcBef>
                          <a:spcPts val="0"/>
                        </a:spcBef>
                        <a:spcAft>
                          <a:spcPts val="0"/>
                        </a:spcAft>
                        <a:buNone/>
                      </a:pPr>
                      <a:r>
                        <a:rPr lang="en-GB"/>
                        <a:t>‘[SEP]’</a:t>
                      </a:r>
                      <a:endParaRPr/>
                    </a:p>
                  </a:txBody>
                  <a:tcPr marT="91425" marB="91425" marR="91425" marL="91425"/>
                </a:tc>
              </a:tr>
            </a:tbl>
          </a:graphicData>
        </a:graphic>
      </p:graphicFrame>
      <p:graphicFrame>
        <p:nvGraphicFramePr>
          <p:cNvPr id="196" name="Google Shape;196;p31"/>
          <p:cNvGraphicFramePr/>
          <p:nvPr/>
        </p:nvGraphicFramePr>
        <p:xfrm>
          <a:off x="3121600" y="1803725"/>
          <a:ext cx="3000000" cy="3000000"/>
        </p:xfrm>
        <a:graphic>
          <a:graphicData uri="http://schemas.openxmlformats.org/drawingml/2006/table">
            <a:tbl>
              <a:tblPr>
                <a:noFill/>
                <a:tableStyleId>{5C5F6922-5397-4520-881F-C44BC31F1860}</a:tableStyleId>
              </a:tblPr>
              <a:tblGrid>
                <a:gridCol w="7965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103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197" name="Google Shape;197;p31"/>
          <p:cNvGraphicFramePr/>
          <p:nvPr/>
        </p:nvGraphicFramePr>
        <p:xfrm>
          <a:off x="6889600" y="2190925"/>
          <a:ext cx="3000000" cy="3000000"/>
        </p:xfrm>
        <a:graphic>
          <a:graphicData uri="http://schemas.openxmlformats.org/drawingml/2006/table">
            <a:tbl>
              <a:tblPr>
                <a:noFill/>
                <a:tableStyleId>{5C5F6922-5397-4520-881F-C44BC31F1860}</a:tableStyleId>
              </a:tblPr>
              <a:tblGrid>
                <a:gridCol w="971350"/>
                <a:gridCol w="971350"/>
              </a:tblGrid>
              <a:tr h="381000">
                <a:tc>
                  <a:txBody>
                    <a:bodyPr/>
                    <a:lstStyle/>
                    <a:p>
                      <a:pPr indent="0" lvl="0" marL="0" rtl="0" algn="ctr">
                        <a:spcBef>
                          <a:spcPts val="0"/>
                        </a:spcBef>
                        <a:spcAft>
                          <a:spcPts val="0"/>
                        </a:spcAft>
                        <a:buNone/>
                      </a:pPr>
                      <a:r>
                        <a:rPr lang="en-GB"/>
                        <a:t>‘sat’</a:t>
                      </a:r>
                      <a:endParaRPr/>
                    </a:p>
                  </a:txBody>
                  <a:tcPr marT="91425" marB="91425" marR="91425" marL="91425"/>
                </a:tc>
                <a:tc>
                  <a:txBody>
                    <a:bodyPr/>
                    <a:lstStyle/>
                    <a:p>
                      <a:pPr indent="0" lvl="0" marL="0" rtl="0" algn="ctr">
                        <a:spcBef>
                          <a:spcPts val="0"/>
                        </a:spcBef>
                        <a:spcAft>
                          <a:spcPts val="0"/>
                        </a:spcAft>
                        <a:buNone/>
                      </a:pPr>
                      <a:r>
                        <a:rPr lang="en-GB"/>
                        <a:t>0.19</a:t>
                      </a:r>
                      <a:endParaRPr/>
                    </a:p>
                  </a:txBody>
                  <a:tcPr marT="91425" marB="91425" marR="91425" marL="91425"/>
                </a:tc>
              </a:tr>
              <a:tr h="381000">
                <a:tc>
                  <a:txBody>
                    <a:bodyPr/>
                    <a:lstStyle/>
                    <a:p>
                      <a:pPr indent="0" lvl="0" marL="0" rtl="0" algn="ctr">
                        <a:spcBef>
                          <a:spcPts val="0"/>
                        </a:spcBef>
                        <a:spcAft>
                          <a:spcPts val="0"/>
                        </a:spcAft>
                        <a:buNone/>
                      </a:pPr>
                      <a:r>
                        <a:rPr lang="en-GB"/>
                        <a:t>‘was’</a:t>
                      </a:r>
                      <a:endParaRPr/>
                    </a:p>
                  </a:txBody>
                  <a:tcPr marT="91425" marB="91425" marR="91425" marL="91425"/>
                </a:tc>
                <a:tc>
                  <a:txBody>
                    <a:bodyPr/>
                    <a:lstStyle/>
                    <a:p>
                      <a:pPr indent="0" lvl="0" marL="0" rtl="0" algn="ctr">
                        <a:spcBef>
                          <a:spcPts val="0"/>
                        </a:spcBef>
                        <a:spcAft>
                          <a:spcPts val="0"/>
                        </a:spcAft>
                        <a:buNone/>
                      </a:pPr>
                      <a:r>
                        <a:rPr lang="en-GB"/>
                        <a:t>0.14</a:t>
                      </a:r>
                      <a:endParaRPr/>
                    </a:p>
                  </a:txBody>
                  <a:tcPr marT="91425" marB="91425" marR="91425" marL="91425"/>
                </a:tc>
              </a:tr>
              <a:tr h="381000">
                <a:tc>
                  <a:txBody>
                    <a:bodyPr/>
                    <a:lstStyle/>
                    <a:p>
                      <a:pPr indent="0" lvl="0" marL="0" rtl="0" algn="ctr">
                        <a:spcBef>
                          <a:spcPts val="0"/>
                        </a:spcBef>
                        <a:spcAft>
                          <a:spcPts val="0"/>
                        </a:spcAft>
                        <a:buNone/>
                      </a:pPr>
                      <a:r>
                        <a:rPr lang="en-GB"/>
                        <a:t>‘lay’</a:t>
                      </a:r>
                      <a:endParaRPr/>
                    </a:p>
                  </a:txBody>
                  <a:tcPr marT="91425" marB="91425" marR="91425" marL="91425"/>
                </a:tc>
                <a:tc>
                  <a:txBody>
                    <a:bodyPr/>
                    <a:lstStyle/>
                    <a:p>
                      <a:pPr indent="0" lvl="0" marL="0" rtl="0" algn="ctr">
                        <a:spcBef>
                          <a:spcPts val="0"/>
                        </a:spcBef>
                        <a:spcAft>
                          <a:spcPts val="0"/>
                        </a:spcAft>
                        <a:buNone/>
                      </a:pPr>
                      <a:r>
                        <a:rPr lang="en-GB"/>
                        <a:t>0.07</a:t>
                      </a:r>
                      <a:endParaRPr/>
                    </a:p>
                  </a:txBody>
                  <a:tcPr marT="91425" marB="91425" marR="91425" marL="91425"/>
                </a:tc>
              </a:tr>
            </a:tbl>
          </a:graphicData>
        </a:graphic>
      </p:graphicFrame>
      <p:grpSp>
        <p:nvGrpSpPr>
          <p:cNvPr id="198" name="Google Shape;198;p31"/>
          <p:cNvGrpSpPr/>
          <p:nvPr/>
        </p:nvGrpSpPr>
        <p:grpSpPr>
          <a:xfrm>
            <a:off x="7828850" y="3550100"/>
            <a:ext cx="64200" cy="469250"/>
            <a:chOff x="9966150" y="4193875"/>
            <a:chExt cx="64200" cy="469250"/>
          </a:xfrm>
        </p:grpSpPr>
        <p:sp>
          <p:nvSpPr>
            <p:cNvPr id="199" name="Google Shape;199;p31"/>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0" name="Google Shape;200;p31"/>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1" name="Google Shape;201;p31"/>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202" name="Google Shape;202;p31"/>
          <p:cNvGraphicFramePr/>
          <p:nvPr/>
        </p:nvGraphicFramePr>
        <p:xfrm>
          <a:off x="6889600" y="4189925"/>
          <a:ext cx="3000000" cy="3000000"/>
        </p:xfrm>
        <a:graphic>
          <a:graphicData uri="http://schemas.openxmlformats.org/drawingml/2006/table">
            <a:tbl>
              <a:tblPr>
                <a:noFill/>
                <a:tableStyleId>{5C5F6922-5397-4520-881F-C44BC31F1860}</a:tableStyleId>
              </a:tblPr>
              <a:tblGrid>
                <a:gridCol w="971350"/>
                <a:gridCol w="971350"/>
              </a:tblGrid>
              <a:tr h="381000">
                <a:tc>
                  <a:txBody>
                    <a:bodyPr/>
                    <a:lstStyle/>
                    <a:p>
                      <a:pPr indent="0" lvl="0" marL="0" rtl="0" algn="ctr">
                        <a:spcBef>
                          <a:spcPts val="0"/>
                        </a:spcBef>
                        <a:spcAft>
                          <a:spcPts val="0"/>
                        </a:spcAft>
                        <a:buNone/>
                      </a:pPr>
                      <a:r>
                        <a:rPr lang="en-GB"/>
                        <a:t>‘hippo’</a:t>
                      </a:r>
                      <a:endParaRPr/>
                    </a:p>
                  </a:txBody>
                  <a:tcPr marT="91425" marB="91425" marR="91425" marL="91425"/>
                </a:tc>
                <a:tc>
                  <a:txBody>
                    <a:bodyPr/>
                    <a:lstStyle/>
                    <a:p>
                      <a:pPr indent="0" lvl="0" marL="0" rtl="0" algn="ctr">
                        <a:spcBef>
                          <a:spcPts val="0"/>
                        </a:spcBef>
                        <a:spcAft>
                          <a:spcPts val="0"/>
                        </a:spcAft>
                        <a:buNone/>
                      </a:pPr>
                      <a:r>
                        <a:rPr lang="en-GB"/>
                        <a:t>0.000001</a:t>
                      </a:r>
                      <a:endParaRPr/>
                    </a:p>
                  </a:txBody>
                  <a:tcPr marT="91425" marB="91425" marR="91425" marL="91425"/>
                </a:tc>
              </a:tr>
            </a:tbl>
          </a:graphicData>
        </a:graphic>
      </p:graphicFrame>
      <p:sp>
        <p:nvSpPr>
          <p:cNvPr id="203" name="Google Shape;203;p31"/>
          <p:cNvSpPr/>
          <p:nvPr/>
        </p:nvSpPr>
        <p:spPr>
          <a:xfrm>
            <a:off x="979450"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4" name="Google Shape;204;p31"/>
          <p:cNvSpPr/>
          <p:nvPr/>
        </p:nvSpPr>
        <p:spPr>
          <a:xfrm>
            <a:off x="2501288"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5" name="Google Shape;205;p31"/>
          <p:cNvSpPr/>
          <p:nvPr/>
        </p:nvSpPr>
        <p:spPr>
          <a:xfrm>
            <a:off x="4016296" y="3314725"/>
            <a:ext cx="6843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6" name="Google Shape;206;p31"/>
          <p:cNvSpPr/>
          <p:nvPr/>
        </p:nvSpPr>
        <p:spPr>
          <a:xfrm>
            <a:off x="6197595" y="3314725"/>
            <a:ext cx="6195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07" name="Google Shape;207;p31"/>
          <p:cNvPicPr preferRelativeResize="0"/>
          <p:nvPr/>
        </p:nvPicPr>
        <p:blipFill>
          <a:blip r:embed="rId3">
            <a:alphaModFix/>
          </a:blip>
          <a:stretch>
            <a:fillRect/>
          </a:stretch>
        </p:blipFill>
        <p:spPr>
          <a:xfrm>
            <a:off x="3540275" y="2107419"/>
            <a:ext cx="3843349" cy="25622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490250" y="526350"/>
            <a:ext cx="6721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What does AI mean to you?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490250" y="526350"/>
            <a:ext cx="7863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Tokenization</a:t>
            </a:r>
            <a:endParaRPr sz="3600">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Tokenization</a:t>
            </a:r>
            <a:endParaRPr/>
          </a:p>
        </p:txBody>
      </p:sp>
      <p:sp>
        <p:nvSpPr>
          <p:cNvPr id="218" name="Google Shape;218;p3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cat sat on the mat”</a:t>
            </a:r>
            <a:endParaRPr/>
          </a:p>
        </p:txBody>
      </p:sp>
      <p:pic>
        <p:nvPicPr>
          <p:cNvPr id="219" name="Google Shape;219;p33"/>
          <p:cNvPicPr preferRelativeResize="0"/>
          <p:nvPr/>
        </p:nvPicPr>
        <p:blipFill>
          <a:blip r:embed="rId3">
            <a:alphaModFix/>
          </a:blip>
          <a:stretch>
            <a:fillRect/>
          </a:stretch>
        </p:blipFill>
        <p:spPr>
          <a:xfrm>
            <a:off x="2181800" y="1882627"/>
            <a:ext cx="4780400" cy="2686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5" name="Google Shape;225;p3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4"/>
          <p:cNvPicPr preferRelativeResize="0"/>
          <p:nvPr/>
        </p:nvPicPr>
        <p:blipFill>
          <a:blip r:embed="rId3">
            <a:alphaModFix/>
          </a:blip>
          <a:stretch>
            <a:fillRect/>
          </a:stretch>
        </p:blipFill>
        <p:spPr>
          <a:xfrm>
            <a:off x="0" y="0"/>
            <a:ext cx="9143998" cy="52305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Tokenization</a:t>
            </a:r>
            <a:endParaRPr/>
          </a:p>
        </p:txBody>
      </p:sp>
      <p:sp>
        <p:nvSpPr>
          <p:cNvPr id="232" name="Google Shape;232;p3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The machine starts from scratch…</a:t>
            </a:r>
            <a:endParaRPr/>
          </a:p>
          <a:p>
            <a:pPr indent="0" lvl="0" marL="0" rtl="0" algn="l">
              <a:spcBef>
                <a:spcPts val="1200"/>
              </a:spcBef>
              <a:spcAft>
                <a:spcPts val="0"/>
              </a:spcAft>
              <a:buNone/>
            </a:pPr>
            <a:r>
              <a:rPr lang="en-GB"/>
              <a:t>text = </a:t>
            </a:r>
            <a:r>
              <a:rPr lang="en-GB">
                <a:solidFill>
                  <a:srgbClr val="9325A5"/>
                </a:solidFill>
              </a:rPr>
              <a:t>"the cat sat on the mat"</a:t>
            </a:r>
            <a:endParaRPr>
              <a:solidFill>
                <a:srgbClr val="9325A5"/>
              </a:solidFill>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tokens = [</a:t>
            </a:r>
            <a:r>
              <a:rPr lang="en-GB">
                <a:solidFill>
                  <a:srgbClr val="9325A5"/>
                </a:solidFill>
              </a:rPr>
              <a:t>'the'</a:t>
            </a:r>
            <a:r>
              <a:rPr lang="en-GB"/>
              <a:t>, </a:t>
            </a:r>
            <a:r>
              <a:rPr lang="en-GB">
                <a:solidFill>
                  <a:srgbClr val="9325A5"/>
                </a:solidFill>
              </a:rPr>
              <a:t>'cat'</a:t>
            </a:r>
            <a:r>
              <a:rPr lang="en-GB"/>
              <a:t>, </a:t>
            </a:r>
            <a:r>
              <a:rPr lang="en-GB">
                <a:solidFill>
                  <a:srgbClr val="9325A5"/>
                </a:solidFill>
              </a:rPr>
              <a:t>'sat'</a:t>
            </a:r>
            <a:r>
              <a:rPr lang="en-GB"/>
              <a:t>, </a:t>
            </a:r>
            <a:r>
              <a:rPr lang="en-GB">
                <a:solidFill>
                  <a:srgbClr val="9325A5"/>
                </a:solidFill>
              </a:rPr>
              <a:t>'on'</a:t>
            </a:r>
            <a:r>
              <a:rPr lang="en-GB"/>
              <a:t>, </a:t>
            </a:r>
            <a:r>
              <a:rPr lang="en-GB">
                <a:solidFill>
                  <a:srgbClr val="9325A5"/>
                </a:solidFill>
              </a:rPr>
              <a:t>'the'</a:t>
            </a:r>
            <a:r>
              <a:rPr lang="en-GB"/>
              <a:t>, </a:t>
            </a:r>
            <a:r>
              <a:rPr lang="en-GB">
                <a:solidFill>
                  <a:srgbClr val="9325A5"/>
                </a:solidFill>
              </a:rPr>
              <a:t>'</a:t>
            </a:r>
            <a:r>
              <a:rPr lang="en-GB">
                <a:solidFill>
                  <a:srgbClr val="9325A5"/>
                </a:solidFill>
              </a:rPr>
              <a:t>mat'</a:t>
            </a:r>
            <a:r>
              <a:rPr lang="en-GB"/>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map = {</a:t>
            </a:r>
            <a:r>
              <a:rPr lang="en-GB">
                <a:solidFill>
                  <a:srgbClr val="9325A5"/>
                </a:solidFill>
              </a:rPr>
              <a:t>'cat'</a:t>
            </a:r>
            <a:r>
              <a:rPr lang="en-GB"/>
              <a:t>: </a:t>
            </a:r>
            <a:r>
              <a:rPr lang="en-GB">
                <a:solidFill>
                  <a:srgbClr val="0B7743"/>
                </a:solidFill>
              </a:rPr>
              <a:t>0</a:t>
            </a:r>
            <a:r>
              <a:rPr lang="en-GB"/>
              <a:t>, </a:t>
            </a:r>
            <a:r>
              <a:rPr lang="en-GB">
                <a:solidFill>
                  <a:srgbClr val="9325A5"/>
                </a:solidFill>
              </a:rPr>
              <a:t>'mat'</a:t>
            </a:r>
            <a:r>
              <a:rPr lang="en-GB"/>
              <a:t>: </a:t>
            </a:r>
            <a:r>
              <a:rPr lang="en-GB">
                <a:solidFill>
                  <a:srgbClr val="0B7743"/>
                </a:solidFill>
              </a:rPr>
              <a:t>1</a:t>
            </a:r>
            <a:r>
              <a:rPr lang="en-GB"/>
              <a:t>, </a:t>
            </a:r>
            <a:r>
              <a:rPr lang="en-GB">
                <a:solidFill>
                  <a:srgbClr val="9325A5"/>
                </a:solidFill>
              </a:rPr>
              <a:t>'on'</a:t>
            </a:r>
            <a:r>
              <a:rPr lang="en-GB"/>
              <a:t>: </a:t>
            </a:r>
            <a:r>
              <a:rPr lang="en-GB">
                <a:solidFill>
                  <a:srgbClr val="0B7743"/>
                </a:solidFill>
              </a:rPr>
              <a:t>2</a:t>
            </a:r>
            <a:r>
              <a:rPr lang="en-GB"/>
              <a:t>, </a:t>
            </a:r>
            <a:r>
              <a:rPr lang="en-GB">
                <a:solidFill>
                  <a:srgbClr val="9325A5"/>
                </a:solidFill>
              </a:rPr>
              <a:t>'sat'</a:t>
            </a:r>
            <a:r>
              <a:rPr lang="en-GB"/>
              <a:t>: </a:t>
            </a:r>
            <a:r>
              <a:rPr lang="en-GB">
                <a:solidFill>
                  <a:srgbClr val="0B7743"/>
                </a:solidFill>
              </a:rPr>
              <a:t>3</a:t>
            </a:r>
            <a:r>
              <a:rPr lang="en-GB"/>
              <a:t>, </a:t>
            </a:r>
            <a:r>
              <a:rPr lang="en-GB">
                <a:solidFill>
                  <a:srgbClr val="9325A5"/>
                </a:solidFill>
              </a:rPr>
              <a:t>'the'</a:t>
            </a:r>
            <a:r>
              <a:rPr lang="en-GB"/>
              <a:t>: </a:t>
            </a:r>
            <a:r>
              <a:rPr lang="en-GB">
                <a:solidFill>
                  <a:srgbClr val="0B7743"/>
                </a:solidFill>
              </a:rPr>
              <a:t>4</a:t>
            </a:r>
            <a:r>
              <a:rPr lang="en-GB"/>
              <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tokenized_text = [</a:t>
            </a:r>
            <a:r>
              <a:rPr lang="en-GB">
                <a:solidFill>
                  <a:srgbClr val="0B7743"/>
                </a:solidFill>
              </a:rPr>
              <a:t>4</a:t>
            </a:r>
            <a:r>
              <a:rPr lang="en-GB"/>
              <a:t>, </a:t>
            </a:r>
            <a:r>
              <a:rPr lang="en-GB">
                <a:solidFill>
                  <a:srgbClr val="0B7743"/>
                </a:solidFill>
              </a:rPr>
              <a:t>0</a:t>
            </a:r>
            <a:r>
              <a:rPr lang="en-GB"/>
              <a:t>, </a:t>
            </a:r>
            <a:r>
              <a:rPr lang="en-GB">
                <a:solidFill>
                  <a:srgbClr val="0B7743"/>
                </a:solidFill>
              </a:rPr>
              <a:t>3</a:t>
            </a:r>
            <a:r>
              <a:rPr lang="en-GB"/>
              <a:t>, </a:t>
            </a:r>
            <a:r>
              <a:rPr lang="en-GB">
                <a:solidFill>
                  <a:srgbClr val="0B7743"/>
                </a:solidFill>
              </a:rPr>
              <a:t>2</a:t>
            </a:r>
            <a:r>
              <a:rPr lang="en-GB"/>
              <a:t>, </a:t>
            </a:r>
            <a:r>
              <a:rPr lang="en-GB">
                <a:solidFill>
                  <a:srgbClr val="0B7743"/>
                </a:solidFill>
              </a:rPr>
              <a:t>4</a:t>
            </a:r>
            <a:r>
              <a:rPr lang="en-GB"/>
              <a:t>, </a:t>
            </a:r>
            <a:r>
              <a:rPr lang="en-GB">
                <a:solidFill>
                  <a:srgbClr val="0B7743"/>
                </a:solidFill>
              </a:rPr>
              <a:t>1</a:t>
            </a:r>
            <a:r>
              <a:rPr lang="en-GB"/>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Tokenization</a:t>
            </a:r>
            <a:endParaRPr/>
          </a:p>
        </p:txBody>
      </p:sp>
      <p:sp>
        <p:nvSpPr>
          <p:cNvPr id="238" name="Google Shape;238;p3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We could tokenize by character instead of by word…</a:t>
            </a:r>
            <a:endParaRPr/>
          </a:p>
          <a:p>
            <a:pPr indent="0" lvl="0" marL="0" rtl="0" algn="l">
              <a:spcBef>
                <a:spcPts val="1200"/>
              </a:spcBef>
              <a:spcAft>
                <a:spcPts val="0"/>
              </a:spcAft>
              <a:buNone/>
            </a:pPr>
            <a:r>
              <a:rPr lang="en-GB"/>
              <a:t>text = </a:t>
            </a:r>
            <a:r>
              <a:rPr lang="en-GB">
                <a:solidFill>
                  <a:srgbClr val="9325A5"/>
                </a:solidFill>
              </a:rPr>
              <a:t>"the cat sat on the mat"</a:t>
            </a:r>
            <a:endParaRPr>
              <a:solidFill>
                <a:srgbClr val="9325A5"/>
              </a:solidFill>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tokens = [</a:t>
            </a:r>
            <a:r>
              <a:rPr lang="en-GB">
                <a:solidFill>
                  <a:srgbClr val="9325A5"/>
                </a:solidFill>
              </a:rPr>
              <a:t>'t'</a:t>
            </a:r>
            <a:r>
              <a:rPr lang="en-GB"/>
              <a:t>, </a:t>
            </a:r>
            <a:r>
              <a:rPr lang="en-GB">
                <a:solidFill>
                  <a:srgbClr val="9325A5"/>
                </a:solidFill>
              </a:rPr>
              <a:t>'h'</a:t>
            </a:r>
            <a:r>
              <a:rPr lang="en-GB"/>
              <a:t>, </a:t>
            </a:r>
            <a:r>
              <a:rPr lang="en-GB">
                <a:solidFill>
                  <a:srgbClr val="9325A5"/>
                </a:solidFill>
              </a:rPr>
              <a:t>'e'</a:t>
            </a:r>
            <a:r>
              <a:rPr lang="en-GB"/>
              <a:t>, </a:t>
            </a:r>
            <a:r>
              <a:rPr lang="en-GB">
                <a:solidFill>
                  <a:srgbClr val="9325A5"/>
                </a:solidFill>
              </a:rPr>
              <a:t>' '</a:t>
            </a:r>
            <a:r>
              <a:rPr lang="en-GB"/>
              <a:t>, </a:t>
            </a:r>
            <a:r>
              <a:rPr lang="en-GB">
                <a:solidFill>
                  <a:srgbClr val="9325A5"/>
                </a:solidFill>
              </a:rPr>
              <a:t>'c'</a:t>
            </a:r>
            <a:r>
              <a:rPr lang="en-GB"/>
              <a:t>, </a:t>
            </a:r>
            <a:r>
              <a:rPr lang="en-GB">
                <a:solidFill>
                  <a:srgbClr val="9325A5"/>
                </a:solidFill>
              </a:rPr>
              <a:t>'a'</a:t>
            </a:r>
            <a:r>
              <a:rPr lang="en-GB"/>
              <a:t>, </a:t>
            </a:r>
            <a:r>
              <a:rPr lang="en-GB">
                <a:solidFill>
                  <a:srgbClr val="9325A5"/>
                </a:solidFill>
              </a:rPr>
              <a:t>'t'</a:t>
            </a:r>
            <a:r>
              <a:rPr lang="en-GB"/>
              <a:t>, </a:t>
            </a:r>
            <a:r>
              <a:rPr lang="en-GB">
                <a:solidFill>
                  <a:srgbClr val="9325A5"/>
                </a:solidFill>
              </a:rPr>
              <a:t>' '</a:t>
            </a:r>
            <a:r>
              <a:rPr lang="en-GB"/>
              <a:t>, </a:t>
            </a:r>
            <a:r>
              <a:rPr lang="en-GB">
                <a:solidFill>
                  <a:srgbClr val="9325A5"/>
                </a:solidFill>
              </a:rPr>
              <a:t>'s'</a:t>
            </a:r>
            <a:r>
              <a:rPr lang="en-GB"/>
              <a:t>, </a:t>
            </a:r>
            <a:r>
              <a:rPr lang="en-GB">
                <a:solidFill>
                  <a:srgbClr val="9325A5"/>
                </a:solidFill>
              </a:rPr>
              <a:t>'a'</a:t>
            </a:r>
            <a:r>
              <a:rPr lang="en-GB"/>
              <a:t>, </a:t>
            </a:r>
            <a:r>
              <a:rPr lang="en-GB">
                <a:solidFill>
                  <a:srgbClr val="9325A5"/>
                </a:solidFill>
              </a:rPr>
              <a:t>'t'</a:t>
            </a:r>
            <a:r>
              <a:rPr lang="en-GB"/>
              <a:t>, </a:t>
            </a:r>
            <a:r>
              <a:rPr lang="en-GB">
                <a:solidFill>
                  <a:srgbClr val="9325A5"/>
                </a:solidFill>
              </a:rPr>
              <a:t>'</a:t>
            </a:r>
            <a:r>
              <a:rPr lang="en-GB">
                <a:solidFill>
                  <a:srgbClr val="9325A5"/>
                </a:solidFill>
              </a:rPr>
              <a:t> '</a:t>
            </a:r>
            <a:r>
              <a:rPr lang="en-GB"/>
              <a:t>, </a:t>
            </a:r>
            <a:r>
              <a:rPr lang="en-GB">
                <a:solidFill>
                  <a:srgbClr val="9325A5"/>
                </a:solidFill>
              </a:rPr>
              <a:t>'o'</a:t>
            </a:r>
            <a:r>
              <a:rPr lang="en-GB"/>
              <a:t>, </a:t>
            </a:r>
            <a:r>
              <a:rPr lang="en-GB">
                <a:solidFill>
                  <a:srgbClr val="9325A5"/>
                </a:solidFill>
              </a:rPr>
              <a:t>'n'</a:t>
            </a:r>
            <a:r>
              <a:rPr lang="en-GB"/>
              <a:t>, </a:t>
            </a:r>
            <a:r>
              <a:rPr lang="en-GB">
                <a:solidFill>
                  <a:srgbClr val="9325A5"/>
                </a:solidFill>
              </a:rPr>
              <a:t>' '</a:t>
            </a:r>
            <a:r>
              <a:rPr lang="en-GB"/>
              <a:t>, </a:t>
            </a:r>
            <a:r>
              <a:rPr lang="en-GB">
                <a:solidFill>
                  <a:srgbClr val="9325A5"/>
                </a:solidFill>
              </a:rPr>
              <a:t>'t'</a:t>
            </a:r>
            <a:r>
              <a:rPr lang="en-GB"/>
              <a:t>, </a:t>
            </a:r>
            <a:r>
              <a:rPr lang="en-GB">
                <a:solidFill>
                  <a:srgbClr val="9325A5"/>
                </a:solidFill>
              </a:rPr>
              <a:t>'h'</a:t>
            </a:r>
            <a:r>
              <a:rPr lang="en-GB"/>
              <a:t>, </a:t>
            </a:r>
            <a:r>
              <a:rPr lang="en-GB">
                <a:solidFill>
                  <a:srgbClr val="9325A5"/>
                </a:solidFill>
              </a:rPr>
              <a:t>'e'</a:t>
            </a:r>
            <a:r>
              <a:rPr lang="en-GB"/>
              <a:t>, </a:t>
            </a:r>
            <a:r>
              <a:rPr lang="en-GB">
                <a:solidFill>
                  <a:srgbClr val="9325A5"/>
                </a:solidFill>
              </a:rPr>
              <a:t>' '</a:t>
            </a:r>
            <a:r>
              <a:rPr lang="en-GB"/>
              <a:t>, </a:t>
            </a:r>
            <a:r>
              <a:rPr lang="en-GB">
                <a:solidFill>
                  <a:srgbClr val="9325A5"/>
                </a:solidFill>
              </a:rPr>
              <a:t>'m'</a:t>
            </a:r>
            <a:r>
              <a:rPr lang="en-GB"/>
              <a:t>, </a:t>
            </a:r>
            <a:r>
              <a:rPr lang="en-GB">
                <a:solidFill>
                  <a:srgbClr val="9325A5"/>
                </a:solidFill>
              </a:rPr>
              <a:t>'a'</a:t>
            </a:r>
            <a:r>
              <a:rPr lang="en-GB"/>
              <a:t>, </a:t>
            </a:r>
            <a:r>
              <a:rPr lang="en-GB">
                <a:solidFill>
                  <a:srgbClr val="9325A5"/>
                </a:solidFill>
              </a:rPr>
              <a:t>'t'</a:t>
            </a:r>
            <a:r>
              <a:rPr lang="en-GB"/>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…maybe not…</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Tokenization</a:t>
            </a:r>
            <a:endParaRPr/>
          </a:p>
        </p:txBody>
      </p:sp>
      <p:sp>
        <p:nvSpPr>
          <p:cNvPr id="244" name="Google Shape;244;p3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use BPE tokenization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…instead of whole words or individual characters, we look at subwords…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0" name="Google Shape;250;p3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38"/>
          <p:cNvPicPr preferRelativeResize="0"/>
          <p:nvPr/>
        </p:nvPicPr>
        <p:blipFill>
          <a:blip r:embed="rId3">
            <a:alphaModFix/>
          </a:blip>
          <a:stretch>
            <a:fillRect/>
          </a:stretch>
        </p:blipFill>
        <p:spPr>
          <a:xfrm>
            <a:off x="0" y="9134"/>
            <a:ext cx="9143999" cy="512523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7" name="Google Shape;257;p3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39"/>
          <p:cNvPicPr preferRelativeResize="0"/>
          <p:nvPr/>
        </p:nvPicPr>
        <p:blipFill>
          <a:blip r:embed="rId3">
            <a:alphaModFix/>
          </a:blip>
          <a:stretch>
            <a:fillRect/>
          </a:stretch>
        </p:blipFill>
        <p:spPr>
          <a:xfrm>
            <a:off x="0" y="9134"/>
            <a:ext cx="9143999" cy="512523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4" name="Google Shape;264;p4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40"/>
          <p:cNvPicPr preferRelativeResize="0"/>
          <p:nvPr/>
        </p:nvPicPr>
        <p:blipFill>
          <a:blip r:embed="rId3">
            <a:alphaModFix/>
          </a:blip>
          <a:stretch>
            <a:fillRect/>
          </a:stretch>
        </p:blipFill>
        <p:spPr>
          <a:xfrm>
            <a:off x="0" y="9134"/>
            <a:ext cx="9143999" cy="51252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1" name="Google Shape;271;p4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2" name="Google Shape;272;p41"/>
          <p:cNvPicPr preferRelativeResize="0"/>
          <p:nvPr/>
        </p:nvPicPr>
        <p:blipFill>
          <a:blip r:embed="rId3">
            <a:alphaModFix/>
          </a:blip>
          <a:stretch>
            <a:fillRect/>
          </a:stretch>
        </p:blipFill>
        <p:spPr>
          <a:xfrm>
            <a:off x="0" y="9134"/>
            <a:ext cx="9143999" cy="51252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AI means to me</a:t>
            </a:r>
            <a:endParaRPr/>
          </a:p>
        </p:txBody>
      </p:sp>
      <p:pic>
        <p:nvPicPr>
          <p:cNvPr id="68" name="Google Shape;68;p15"/>
          <p:cNvPicPr preferRelativeResize="0"/>
          <p:nvPr/>
        </p:nvPicPr>
        <p:blipFill>
          <a:blip r:embed="rId3">
            <a:alphaModFix/>
          </a:blip>
          <a:stretch>
            <a:fillRect/>
          </a:stretch>
        </p:blipFill>
        <p:spPr>
          <a:xfrm>
            <a:off x="237475" y="1228675"/>
            <a:ext cx="3590874" cy="1703050"/>
          </a:xfrm>
          <a:prstGeom prst="rect">
            <a:avLst/>
          </a:prstGeom>
          <a:noFill/>
          <a:ln>
            <a:noFill/>
          </a:ln>
        </p:spPr>
      </p:pic>
      <p:pic>
        <p:nvPicPr>
          <p:cNvPr id="69" name="Google Shape;69;p15"/>
          <p:cNvPicPr preferRelativeResize="0"/>
          <p:nvPr/>
        </p:nvPicPr>
        <p:blipFill>
          <a:blip r:embed="rId4">
            <a:alphaModFix/>
          </a:blip>
          <a:stretch>
            <a:fillRect/>
          </a:stretch>
        </p:blipFill>
        <p:spPr>
          <a:xfrm>
            <a:off x="4131625" y="1161200"/>
            <a:ext cx="4762501" cy="1653375"/>
          </a:xfrm>
          <a:prstGeom prst="rect">
            <a:avLst/>
          </a:prstGeom>
          <a:noFill/>
          <a:ln>
            <a:noFill/>
          </a:ln>
        </p:spPr>
      </p:pic>
      <p:pic>
        <p:nvPicPr>
          <p:cNvPr id="70" name="Google Shape;70;p15"/>
          <p:cNvPicPr preferRelativeResize="0"/>
          <p:nvPr/>
        </p:nvPicPr>
        <p:blipFill>
          <a:blip r:embed="rId5">
            <a:alphaModFix/>
          </a:blip>
          <a:stretch>
            <a:fillRect/>
          </a:stretch>
        </p:blipFill>
        <p:spPr>
          <a:xfrm>
            <a:off x="2420100" y="3066551"/>
            <a:ext cx="3851724" cy="1942100"/>
          </a:xfrm>
          <a:prstGeom prst="rect">
            <a:avLst/>
          </a:prstGeom>
          <a:noFill/>
          <a:ln>
            <a:noFill/>
          </a:ln>
        </p:spPr>
      </p:pic>
      <p:pic>
        <p:nvPicPr>
          <p:cNvPr id="71" name="Google Shape;71;p15"/>
          <p:cNvPicPr preferRelativeResize="0"/>
          <p:nvPr/>
        </p:nvPicPr>
        <p:blipFill>
          <a:blip r:embed="rId6">
            <a:alphaModFix/>
          </a:blip>
          <a:stretch>
            <a:fillRect/>
          </a:stretch>
        </p:blipFill>
        <p:spPr>
          <a:xfrm>
            <a:off x="2470663" y="-57637"/>
            <a:ext cx="3750600" cy="2816200"/>
          </a:xfrm>
          <a:prstGeom prst="rect">
            <a:avLst/>
          </a:prstGeom>
          <a:noFill/>
          <a:ln>
            <a:noFill/>
          </a:ln>
        </p:spPr>
      </p:pic>
      <p:pic>
        <p:nvPicPr>
          <p:cNvPr id="72" name="Google Shape;72;p15"/>
          <p:cNvPicPr preferRelativeResize="0"/>
          <p:nvPr/>
        </p:nvPicPr>
        <p:blipFill>
          <a:blip r:embed="rId7">
            <a:alphaModFix/>
          </a:blip>
          <a:stretch>
            <a:fillRect/>
          </a:stretch>
        </p:blipFill>
        <p:spPr>
          <a:xfrm>
            <a:off x="0" y="2047029"/>
            <a:ext cx="9144001" cy="23597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Tokenization</a:t>
            </a:r>
            <a:endParaRPr/>
          </a:p>
        </p:txBody>
      </p:sp>
      <p:sp>
        <p:nvSpPr>
          <p:cNvPr id="278" name="Google Shape;278;p4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The most popular tokenizer is called </a:t>
            </a:r>
            <a:r>
              <a:rPr b="1" lang="en-GB">
                <a:latin typeface="Courier New"/>
                <a:ea typeface="Courier New"/>
                <a:cs typeface="Courier New"/>
                <a:sym typeface="Courier New"/>
              </a:rPr>
              <a:t>tiktoken</a:t>
            </a:r>
            <a:endParaRPr b="1">
              <a:latin typeface="Courier New"/>
              <a:ea typeface="Courier New"/>
              <a:cs typeface="Courier New"/>
              <a:sym typeface="Courier New"/>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Its vocabulary contains ~100k tokens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The tokenizer is “trained” on a massive text corpus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The tokenizer is trained separately from the model</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4" name="Google Shape;284;p4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5" name="Google Shape;285;p43"/>
          <p:cNvPicPr preferRelativeResize="0"/>
          <p:nvPr/>
        </p:nvPicPr>
        <p:blipFill>
          <a:blip r:embed="rId3">
            <a:alphaModFix/>
          </a:blip>
          <a:stretch>
            <a:fillRect/>
          </a:stretch>
        </p:blipFill>
        <p:spPr>
          <a:xfrm>
            <a:off x="0" y="0"/>
            <a:ext cx="9144002" cy="522515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Training data</a:t>
            </a:r>
            <a:endParaRPr/>
          </a:p>
        </p:txBody>
      </p:sp>
      <p:pic>
        <p:nvPicPr>
          <p:cNvPr id="291" name="Google Shape;291;p44"/>
          <p:cNvPicPr preferRelativeResize="0"/>
          <p:nvPr/>
        </p:nvPicPr>
        <p:blipFill>
          <a:blip r:embed="rId3">
            <a:alphaModFix/>
          </a:blip>
          <a:stretch>
            <a:fillRect/>
          </a:stretch>
        </p:blipFill>
        <p:spPr>
          <a:xfrm>
            <a:off x="250600" y="1237676"/>
            <a:ext cx="5499519" cy="3340201"/>
          </a:xfrm>
          <a:prstGeom prst="rect">
            <a:avLst/>
          </a:prstGeom>
          <a:noFill/>
          <a:ln>
            <a:noFill/>
          </a:ln>
        </p:spPr>
      </p:pic>
      <p:sp>
        <p:nvSpPr>
          <p:cNvPr id="292" name="Google Shape;292;p44"/>
          <p:cNvSpPr/>
          <p:nvPr/>
        </p:nvSpPr>
        <p:spPr>
          <a:xfrm>
            <a:off x="4029625" y="1563300"/>
            <a:ext cx="1720500" cy="1406100"/>
          </a:xfrm>
          <a:prstGeom prst="rect">
            <a:avLst/>
          </a:prstGeom>
          <a:noFill/>
          <a:ln cap="flat" cmpd="sng" w="2857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293" name="Google Shape;293;p44"/>
          <p:cNvSpPr/>
          <p:nvPr/>
        </p:nvSpPr>
        <p:spPr>
          <a:xfrm>
            <a:off x="6512300" y="808700"/>
            <a:ext cx="1442100" cy="946500"/>
          </a:xfrm>
          <a:prstGeom prst="rect">
            <a:avLst/>
          </a:prstGeom>
          <a:noFill/>
          <a:ln cap="flat" cmpd="sng" w="2857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Source Code Pro"/>
                <a:ea typeface="Source Code Pro"/>
                <a:cs typeface="Source Code Pro"/>
                <a:sym typeface="Source Code Pro"/>
              </a:rPr>
              <a:t>~200k books</a:t>
            </a:r>
            <a:endParaRPr>
              <a:latin typeface="Source Code Pro"/>
              <a:ea typeface="Source Code Pro"/>
              <a:cs typeface="Source Code Pro"/>
              <a:sym typeface="Source Code Pro"/>
            </a:endParaRPr>
          </a:p>
          <a:p>
            <a:pPr indent="0" lvl="0" marL="0" rtl="0" algn="l">
              <a:spcBef>
                <a:spcPts val="0"/>
              </a:spcBef>
              <a:spcAft>
                <a:spcPts val="0"/>
              </a:spcAft>
              <a:buNone/>
            </a:pPr>
            <a:r>
              <a:rPr lang="en-GB">
                <a:latin typeface="Source Code Pro"/>
                <a:ea typeface="Source Code Pro"/>
                <a:cs typeface="Source Code Pro"/>
                <a:sym typeface="Source Code Pro"/>
              </a:rPr>
              <a:t>~27B tokens</a:t>
            </a:r>
            <a:endParaRPr>
              <a:latin typeface="Source Code Pro"/>
              <a:ea typeface="Source Code Pro"/>
              <a:cs typeface="Source Code Pro"/>
              <a:sym typeface="Source Code Pro"/>
            </a:endParaRPr>
          </a:p>
          <a:p>
            <a:pPr indent="0" lvl="0" marL="0" rtl="0" algn="l">
              <a:spcBef>
                <a:spcPts val="0"/>
              </a:spcBef>
              <a:spcAft>
                <a:spcPts val="0"/>
              </a:spcAft>
              <a:buNone/>
            </a:pPr>
            <a:r>
              <a:rPr lang="en-GB">
                <a:latin typeface="Source Code Pro"/>
                <a:ea typeface="Source Code Pro"/>
                <a:cs typeface="Source Code Pro"/>
                <a:sym typeface="Source Code Pro"/>
              </a:rPr>
              <a:t>~110GB</a:t>
            </a:r>
            <a:endParaRPr>
              <a:latin typeface="Source Code Pro"/>
              <a:ea typeface="Source Code Pro"/>
              <a:cs typeface="Source Code Pro"/>
              <a:sym typeface="Source Code Pro"/>
            </a:endParaRPr>
          </a:p>
        </p:txBody>
      </p:sp>
      <p:sp>
        <p:nvSpPr>
          <p:cNvPr id="294" name="Google Shape;294;p44"/>
          <p:cNvSpPr/>
          <p:nvPr/>
        </p:nvSpPr>
        <p:spPr>
          <a:xfrm>
            <a:off x="6512300" y="2666325"/>
            <a:ext cx="1442100" cy="9465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Source Code Pro"/>
                <a:ea typeface="Source Code Pro"/>
                <a:cs typeface="Source Code Pro"/>
                <a:sym typeface="Source Code Pro"/>
              </a:rPr>
              <a:t>Llama 3</a:t>
            </a:r>
            <a:endParaRPr>
              <a:latin typeface="Source Code Pro"/>
              <a:ea typeface="Source Code Pro"/>
              <a:cs typeface="Source Code Pro"/>
              <a:sym typeface="Source Code Pro"/>
            </a:endParaRPr>
          </a:p>
          <a:p>
            <a:pPr indent="0" lvl="0" marL="0" rtl="0" algn="l">
              <a:spcBef>
                <a:spcPts val="0"/>
              </a:spcBef>
              <a:spcAft>
                <a:spcPts val="0"/>
              </a:spcAft>
              <a:buNone/>
            </a:pPr>
            <a:r>
              <a:rPr lang="en-GB">
                <a:latin typeface="Source Code Pro"/>
                <a:ea typeface="Source Code Pro"/>
                <a:cs typeface="Source Code Pro"/>
                <a:sym typeface="Source Code Pro"/>
              </a:rPr>
              <a:t>~15T tokens</a:t>
            </a:r>
            <a:endParaRPr>
              <a:latin typeface="Source Code Pro"/>
              <a:ea typeface="Source Code Pro"/>
              <a:cs typeface="Source Code Pro"/>
              <a:sym typeface="Source Code Pro"/>
            </a:endParaRPr>
          </a:p>
          <a:p>
            <a:pPr indent="0" lvl="0" marL="0" rtl="0" algn="l">
              <a:spcBef>
                <a:spcPts val="0"/>
              </a:spcBef>
              <a:spcAft>
                <a:spcPts val="0"/>
              </a:spcAft>
              <a:buNone/>
            </a:pPr>
            <a:r>
              <a:rPr lang="en-GB">
                <a:latin typeface="Source Code Pro"/>
                <a:ea typeface="Source Code Pro"/>
                <a:cs typeface="Source Code Pro"/>
                <a:sym typeface="Source Code Pro"/>
              </a:rPr>
              <a:t>~44TB</a:t>
            </a:r>
            <a:endParaRPr>
              <a:latin typeface="Source Code Pro"/>
              <a:ea typeface="Source Code Pro"/>
              <a:cs typeface="Source Code Pro"/>
              <a:sym typeface="Source Code Pro"/>
            </a:endParaRPr>
          </a:p>
        </p:txBody>
      </p:sp>
      <p:cxnSp>
        <p:nvCxnSpPr>
          <p:cNvPr id="295" name="Google Shape;295;p44"/>
          <p:cNvCxnSpPr/>
          <p:nvPr/>
        </p:nvCxnSpPr>
        <p:spPr>
          <a:xfrm flipH="1">
            <a:off x="4028300" y="808700"/>
            <a:ext cx="2484000" cy="759000"/>
          </a:xfrm>
          <a:prstGeom prst="straightConnector1">
            <a:avLst/>
          </a:prstGeom>
          <a:noFill/>
          <a:ln cap="flat" cmpd="sng" w="28575">
            <a:solidFill>
              <a:srgbClr val="BA2121"/>
            </a:solidFill>
            <a:prstDash val="solid"/>
            <a:round/>
            <a:headEnd len="med" w="med" type="none"/>
            <a:tailEnd len="med" w="med" type="none"/>
          </a:ln>
        </p:spPr>
      </p:cxnSp>
      <p:cxnSp>
        <p:nvCxnSpPr>
          <p:cNvPr id="296" name="Google Shape;296;p44"/>
          <p:cNvCxnSpPr/>
          <p:nvPr/>
        </p:nvCxnSpPr>
        <p:spPr>
          <a:xfrm flipH="1">
            <a:off x="5750175" y="1758150"/>
            <a:ext cx="2203200" cy="1211400"/>
          </a:xfrm>
          <a:prstGeom prst="straightConnector1">
            <a:avLst/>
          </a:prstGeom>
          <a:noFill/>
          <a:ln cap="flat" cmpd="sng" w="28575">
            <a:solidFill>
              <a:srgbClr val="BA2121"/>
            </a:solidFill>
            <a:prstDash val="solid"/>
            <a:round/>
            <a:headEnd len="med" w="med" type="none"/>
            <a:tailEnd len="med" w="med" type="none"/>
          </a:ln>
        </p:spPr>
      </p:cxnSp>
      <p:sp>
        <p:nvSpPr>
          <p:cNvPr id="297" name="Google Shape;297;p44"/>
          <p:cNvSpPr txBox="1"/>
          <p:nvPr/>
        </p:nvSpPr>
        <p:spPr>
          <a:xfrm>
            <a:off x="6562250" y="4168675"/>
            <a:ext cx="13422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800">
                <a:solidFill>
                  <a:schemeClr val="dk2"/>
                </a:solidFill>
                <a:latin typeface="Source Code Pro"/>
                <a:ea typeface="Source Code Pro"/>
                <a:cs typeface="Source Code Pro"/>
                <a:sym typeface="Source Code Pro"/>
              </a:rPr>
              <a:t>&lt; 0.2%!!</a:t>
            </a:r>
            <a:endParaRPr b="1" i="1" sz="1800">
              <a:solidFill>
                <a:schemeClr val="dk2"/>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BERT</a:t>
            </a:r>
            <a:endParaRPr/>
          </a:p>
        </p:txBody>
      </p:sp>
      <p:sp>
        <p:nvSpPr>
          <p:cNvPr id="303" name="Google Shape;303;p45"/>
          <p:cNvSpPr txBox="1"/>
          <p:nvPr/>
        </p:nvSpPr>
        <p:spPr>
          <a:xfrm>
            <a:off x="439125" y="1289025"/>
            <a:ext cx="9870300" cy="818400"/>
          </a:xfrm>
          <a:prstGeom prst="rect">
            <a:avLst/>
          </a:prstGeom>
          <a:noFill/>
          <a:ln>
            <a:noFill/>
          </a:ln>
        </p:spPr>
        <p:txBody>
          <a:bodyPr anchorCtr="0" anchor="t" bIns="45700" lIns="0" spcFirstLastPara="1" rIns="0" wrap="square" tIns="45700">
            <a:normAutofit fontScale="25000" lnSpcReduction="20000"/>
          </a:bodyPr>
          <a:lstStyle/>
          <a:p>
            <a:pPr indent="0" lvl="0" marL="0" rtl="0" algn="l">
              <a:lnSpc>
                <a:spcPct val="90000"/>
              </a:lnSpc>
              <a:spcBef>
                <a:spcPts val="1200"/>
              </a:spcBef>
              <a:spcAft>
                <a:spcPts val="0"/>
              </a:spcAft>
              <a:buNone/>
            </a:pPr>
            <a:r>
              <a:rPr b="1" lang="en-GB" sz="8000">
                <a:solidFill>
                  <a:srgbClr val="3F3F3F"/>
                </a:solidFill>
                <a:latin typeface="Source Code Pro"/>
                <a:ea typeface="Source Code Pro"/>
                <a:cs typeface="Source Code Pro"/>
                <a:sym typeface="Source Code Pro"/>
              </a:rPr>
              <a:t>B</a:t>
            </a:r>
            <a:r>
              <a:rPr lang="en-GB" sz="8000">
                <a:solidFill>
                  <a:srgbClr val="3F3F3F"/>
                </a:solidFill>
                <a:latin typeface="Source Code Pro"/>
                <a:ea typeface="Source Code Pro"/>
                <a:cs typeface="Source Code Pro"/>
                <a:sym typeface="Source Code Pro"/>
              </a:rPr>
              <a:t>idirectional </a:t>
            </a:r>
            <a:r>
              <a:rPr b="1" lang="en-GB" sz="8000">
                <a:solidFill>
                  <a:srgbClr val="3F3F3F"/>
                </a:solidFill>
                <a:latin typeface="Source Code Pro"/>
                <a:ea typeface="Source Code Pro"/>
                <a:cs typeface="Source Code Pro"/>
                <a:sym typeface="Source Code Pro"/>
              </a:rPr>
              <a:t>E</a:t>
            </a:r>
            <a:r>
              <a:rPr lang="en-GB" sz="8000">
                <a:solidFill>
                  <a:srgbClr val="3F3F3F"/>
                </a:solidFill>
                <a:latin typeface="Source Code Pro"/>
                <a:ea typeface="Source Code Pro"/>
                <a:cs typeface="Source Code Pro"/>
                <a:sym typeface="Source Code Pro"/>
              </a:rPr>
              <a:t>ncoder </a:t>
            </a:r>
            <a:r>
              <a:rPr b="1" lang="en-GB" sz="8000">
                <a:solidFill>
                  <a:srgbClr val="3F3F3F"/>
                </a:solidFill>
                <a:latin typeface="Source Code Pro"/>
                <a:ea typeface="Source Code Pro"/>
                <a:cs typeface="Source Code Pro"/>
                <a:sym typeface="Source Code Pro"/>
              </a:rPr>
              <a:t>R</a:t>
            </a:r>
            <a:r>
              <a:rPr lang="en-GB" sz="8000">
                <a:solidFill>
                  <a:srgbClr val="3F3F3F"/>
                </a:solidFill>
                <a:latin typeface="Source Code Pro"/>
                <a:ea typeface="Source Code Pro"/>
                <a:cs typeface="Source Code Pro"/>
                <a:sym typeface="Source Code Pro"/>
              </a:rPr>
              <a:t>epresentations from </a:t>
            </a:r>
            <a:r>
              <a:rPr b="1" lang="en-GB" sz="8000">
                <a:solidFill>
                  <a:srgbClr val="3F3F3F"/>
                </a:solidFill>
                <a:latin typeface="Source Code Pro"/>
                <a:ea typeface="Source Code Pro"/>
                <a:cs typeface="Source Code Pro"/>
                <a:sym typeface="Source Code Pro"/>
              </a:rPr>
              <a:t>T</a:t>
            </a:r>
            <a:r>
              <a:rPr lang="en-GB" sz="8000">
                <a:solidFill>
                  <a:srgbClr val="3F3F3F"/>
                </a:solidFill>
                <a:latin typeface="Source Code Pro"/>
                <a:ea typeface="Source Code Pro"/>
                <a:cs typeface="Source Code Pro"/>
                <a:sym typeface="Source Code Pro"/>
              </a:rPr>
              <a:t>ransformers</a:t>
            </a:r>
            <a:endParaRPr sz="8000">
              <a:solidFill>
                <a:srgbClr val="3F3F3F"/>
              </a:solidFill>
              <a:latin typeface="Source Code Pro"/>
              <a:ea typeface="Source Code Pro"/>
              <a:cs typeface="Source Code Pro"/>
              <a:sym typeface="Source Code Pro"/>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4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200"/>
              </a:spcAft>
              <a:buNone/>
            </a:pPr>
            <a:r>
              <a:t/>
            </a:r>
            <a:endParaRPr sz="2000">
              <a:solidFill>
                <a:srgbClr val="3F3F3F"/>
              </a:solidFill>
              <a:latin typeface="Calibri"/>
              <a:ea typeface="Calibri"/>
              <a:cs typeface="Calibri"/>
              <a:sym typeface="Calibri"/>
            </a:endParaRPr>
          </a:p>
        </p:txBody>
      </p:sp>
      <p:sp>
        <p:nvSpPr>
          <p:cNvPr id="304" name="Google Shape;304;p45"/>
          <p:cNvSpPr/>
          <p:nvPr/>
        </p:nvSpPr>
        <p:spPr>
          <a:xfrm>
            <a:off x="4242746" y="2051275"/>
            <a:ext cx="2438400" cy="2674500"/>
          </a:xfrm>
          <a:prstGeom prst="roundRect">
            <a:avLst>
              <a:gd fmla="val 16667" name="adj"/>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305" name="Google Shape;305;p45"/>
          <p:cNvGraphicFramePr/>
          <p:nvPr/>
        </p:nvGraphicFramePr>
        <p:xfrm>
          <a:off x="327800" y="2199925"/>
          <a:ext cx="3000000" cy="3000000"/>
        </p:xfrm>
        <a:graphic>
          <a:graphicData uri="http://schemas.openxmlformats.org/drawingml/2006/table">
            <a:tbl>
              <a:tblPr>
                <a:noFill/>
                <a:tableStyleId>{5C5F6922-5397-4520-881F-C44BC31F1860}</a:tableStyleId>
              </a:tblPr>
              <a:tblGrid>
                <a:gridCol w="619350"/>
              </a:tblGrid>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‘cat’</a:t>
                      </a:r>
                      <a:endParaRPr/>
                    </a:p>
                  </a:txBody>
                  <a:tcPr marT="91425" marB="91425" marR="91425" marL="91425"/>
                </a:tc>
              </a:tr>
              <a:tr h="292775">
                <a:tc>
                  <a:txBody>
                    <a:bodyPr/>
                    <a:lstStyle/>
                    <a:p>
                      <a:pPr indent="0" lvl="0" marL="0" rtl="0" algn="ctr">
                        <a:spcBef>
                          <a:spcPts val="0"/>
                        </a:spcBef>
                        <a:spcAft>
                          <a:spcPts val="0"/>
                        </a:spcAft>
                        <a:buNone/>
                      </a:pPr>
                      <a:r>
                        <a:rPr lang="en-GB"/>
                        <a:t>‘sat’</a:t>
                      </a:r>
                      <a:endParaRPr/>
                    </a:p>
                  </a:txBody>
                  <a:tcPr marT="91425" marB="91425" marR="91425" marL="91425"/>
                </a:tc>
              </a:tr>
              <a:tr h="292775">
                <a:tc>
                  <a:txBody>
                    <a:bodyPr/>
                    <a:lstStyle/>
                    <a:p>
                      <a:pPr indent="0" lvl="0" marL="0" rtl="0" algn="ctr">
                        <a:spcBef>
                          <a:spcPts val="0"/>
                        </a:spcBef>
                        <a:spcAft>
                          <a:spcPts val="0"/>
                        </a:spcAft>
                        <a:buNone/>
                      </a:pPr>
                      <a:r>
                        <a:rPr lang="en-GB"/>
                        <a:t>‘on’</a:t>
                      </a:r>
                      <a:endParaRPr/>
                    </a:p>
                  </a:txBody>
                  <a:tcPr marT="91425" marB="91425" marR="91425" marL="91425"/>
                </a:tc>
              </a:tr>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‘mat’</a:t>
                      </a:r>
                      <a:endParaRPr/>
                    </a:p>
                  </a:txBody>
                  <a:tcPr marT="91425" marB="91425" marR="91425" marL="91425"/>
                </a:tc>
              </a:tr>
            </a:tbl>
          </a:graphicData>
        </a:graphic>
      </p:graphicFrame>
      <p:graphicFrame>
        <p:nvGraphicFramePr>
          <p:cNvPr id="306" name="Google Shape;306;p45"/>
          <p:cNvGraphicFramePr/>
          <p:nvPr/>
        </p:nvGraphicFramePr>
        <p:xfrm>
          <a:off x="1580550" y="1803725"/>
          <a:ext cx="3000000" cy="3000000"/>
        </p:xfrm>
        <a:graphic>
          <a:graphicData uri="http://schemas.openxmlformats.org/drawingml/2006/table">
            <a:tbl>
              <a:tblPr>
                <a:noFill/>
                <a:tableStyleId>{5C5F6922-5397-4520-881F-C44BC31F1860}</a:tableStyleId>
              </a:tblPr>
              <a:tblGrid>
                <a:gridCol w="869225"/>
              </a:tblGrid>
              <a:tr h="381000">
                <a:tc>
                  <a:txBody>
                    <a:bodyPr/>
                    <a:lstStyle/>
                    <a:p>
                      <a:pPr indent="0" lvl="0" marL="0" rtl="0" algn="ctr">
                        <a:spcBef>
                          <a:spcPts val="0"/>
                        </a:spcBef>
                        <a:spcAft>
                          <a:spcPts val="0"/>
                        </a:spcAft>
                        <a:buNone/>
                      </a:pPr>
                      <a:r>
                        <a:rPr lang="en-GB"/>
                        <a:t>‘[CLS]’</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‘cat’</a:t>
                      </a:r>
                      <a:endParaRPr/>
                    </a:p>
                  </a:txBody>
                  <a:tcPr marT="91425" marB="91425" marR="91425" marL="91425"/>
                </a:tc>
              </a:tr>
              <a:tr h="381000">
                <a:tc>
                  <a:txBody>
                    <a:bodyPr/>
                    <a:lstStyle/>
                    <a:p>
                      <a:pPr indent="0" lvl="0" marL="0" rtl="0" algn="ctr">
                        <a:spcBef>
                          <a:spcPts val="0"/>
                        </a:spcBef>
                        <a:spcAft>
                          <a:spcPts val="0"/>
                        </a:spcAft>
                        <a:buNone/>
                      </a:pPr>
                      <a:r>
                        <a:rPr lang="en-GB"/>
                        <a:t>‘[MASK]’</a:t>
                      </a:r>
                      <a:endParaRPr/>
                    </a:p>
                  </a:txBody>
                  <a:tcPr marT="91425" marB="91425" marR="91425" marL="91425"/>
                </a:tc>
              </a:tr>
              <a:tr h="381000">
                <a:tc>
                  <a:txBody>
                    <a:bodyPr/>
                    <a:lstStyle/>
                    <a:p>
                      <a:pPr indent="0" lvl="0" marL="0" rtl="0" algn="ctr">
                        <a:spcBef>
                          <a:spcPts val="0"/>
                        </a:spcBef>
                        <a:spcAft>
                          <a:spcPts val="0"/>
                        </a:spcAft>
                        <a:buNone/>
                      </a:pPr>
                      <a:r>
                        <a:rPr lang="en-GB"/>
                        <a:t>‘on’</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‘mat’</a:t>
                      </a:r>
                      <a:endParaRPr/>
                    </a:p>
                  </a:txBody>
                  <a:tcPr marT="91425" marB="91425" marR="91425" marL="91425"/>
                </a:tc>
              </a:tr>
              <a:tr h="381000">
                <a:tc>
                  <a:txBody>
                    <a:bodyPr/>
                    <a:lstStyle/>
                    <a:p>
                      <a:pPr indent="0" lvl="0" marL="0" rtl="0" algn="ctr">
                        <a:spcBef>
                          <a:spcPts val="0"/>
                        </a:spcBef>
                        <a:spcAft>
                          <a:spcPts val="0"/>
                        </a:spcAft>
                        <a:buNone/>
                      </a:pPr>
                      <a:r>
                        <a:rPr lang="en-GB"/>
                        <a:t>‘[SEP]’</a:t>
                      </a:r>
                      <a:endParaRPr/>
                    </a:p>
                  </a:txBody>
                  <a:tcPr marT="91425" marB="91425" marR="91425" marL="91425"/>
                </a:tc>
              </a:tr>
            </a:tbl>
          </a:graphicData>
        </a:graphic>
      </p:graphicFrame>
      <p:graphicFrame>
        <p:nvGraphicFramePr>
          <p:cNvPr id="307" name="Google Shape;307;p45"/>
          <p:cNvGraphicFramePr/>
          <p:nvPr/>
        </p:nvGraphicFramePr>
        <p:xfrm>
          <a:off x="3121600" y="1803725"/>
          <a:ext cx="3000000" cy="3000000"/>
        </p:xfrm>
        <a:graphic>
          <a:graphicData uri="http://schemas.openxmlformats.org/drawingml/2006/table">
            <a:tbl>
              <a:tblPr>
                <a:noFill/>
                <a:tableStyleId>{5C5F6922-5397-4520-881F-C44BC31F1860}</a:tableStyleId>
              </a:tblPr>
              <a:tblGrid>
                <a:gridCol w="7965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103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308" name="Google Shape;308;p45"/>
          <p:cNvGraphicFramePr/>
          <p:nvPr/>
        </p:nvGraphicFramePr>
        <p:xfrm>
          <a:off x="6889600" y="2190925"/>
          <a:ext cx="3000000" cy="3000000"/>
        </p:xfrm>
        <a:graphic>
          <a:graphicData uri="http://schemas.openxmlformats.org/drawingml/2006/table">
            <a:tbl>
              <a:tblPr>
                <a:noFill/>
                <a:tableStyleId>{5C5F6922-5397-4520-881F-C44BC31F1860}</a:tableStyleId>
              </a:tblPr>
              <a:tblGrid>
                <a:gridCol w="971350"/>
                <a:gridCol w="971350"/>
              </a:tblGrid>
              <a:tr h="381000">
                <a:tc>
                  <a:txBody>
                    <a:bodyPr/>
                    <a:lstStyle/>
                    <a:p>
                      <a:pPr indent="0" lvl="0" marL="0" rtl="0" algn="ctr">
                        <a:spcBef>
                          <a:spcPts val="0"/>
                        </a:spcBef>
                        <a:spcAft>
                          <a:spcPts val="0"/>
                        </a:spcAft>
                        <a:buNone/>
                      </a:pPr>
                      <a:r>
                        <a:rPr lang="en-GB"/>
                        <a:t>‘sat’</a:t>
                      </a:r>
                      <a:endParaRPr/>
                    </a:p>
                  </a:txBody>
                  <a:tcPr marT="91425" marB="91425" marR="91425" marL="91425"/>
                </a:tc>
                <a:tc>
                  <a:txBody>
                    <a:bodyPr/>
                    <a:lstStyle/>
                    <a:p>
                      <a:pPr indent="0" lvl="0" marL="0" rtl="0" algn="ctr">
                        <a:spcBef>
                          <a:spcPts val="0"/>
                        </a:spcBef>
                        <a:spcAft>
                          <a:spcPts val="0"/>
                        </a:spcAft>
                        <a:buNone/>
                      </a:pPr>
                      <a:r>
                        <a:rPr lang="en-GB"/>
                        <a:t>0.19</a:t>
                      </a:r>
                      <a:endParaRPr/>
                    </a:p>
                  </a:txBody>
                  <a:tcPr marT="91425" marB="91425" marR="91425" marL="91425"/>
                </a:tc>
              </a:tr>
              <a:tr h="381000">
                <a:tc>
                  <a:txBody>
                    <a:bodyPr/>
                    <a:lstStyle/>
                    <a:p>
                      <a:pPr indent="0" lvl="0" marL="0" rtl="0" algn="ctr">
                        <a:spcBef>
                          <a:spcPts val="0"/>
                        </a:spcBef>
                        <a:spcAft>
                          <a:spcPts val="0"/>
                        </a:spcAft>
                        <a:buNone/>
                      </a:pPr>
                      <a:r>
                        <a:rPr lang="en-GB"/>
                        <a:t>‘was’</a:t>
                      </a:r>
                      <a:endParaRPr/>
                    </a:p>
                  </a:txBody>
                  <a:tcPr marT="91425" marB="91425" marR="91425" marL="91425"/>
                </a:tc>
                <a:tc>
                  <a:txBody>
                    <a:bodyPr/>
                    <a:lstStyle/>
                    <a:p>
                      <a:pPr indent="0" lvl="0" marL="0" rtl="0" algn="ctr">
                        <a:spcBef>
                          <a:spcPts val="0"/>
                        </a:spcBef>
                        <a:spcAft>
                          <a:spcPts val="0"/>
                        </a:spcAft>
                        <a:buNone/>
                      </a:pPr>
                      <a:r>
                        <a:rPr lang="en-GB"/>
                        <a:t>0.14</a:t>
                      </a:r>
                      <a:endParaRPr/>
                    </a:p>
                  </a:txBody>
                  <a:tcPr marT="91425" marB="91425" marR="91425" marL="91425"/>
                </a:tc>
              </a:tr>
              <a:tr h="381000">
                <a:tc>
                  <a:txBody>
                    <a:bodyPr/>
                    <a:lstStyle/>
                    <a:p>
                      <a:pPr indent="0" lvl="0" marL="0" rtl="0" algn="ctr">
                        <a:spcBef>
                          <a:spcPts val="0"/>
                        </a:spcBef>
                        <a:spcAft>
                          <a:spcPts val="0"/>
                        </a:spcAft>
                        <a:buNone/>
                      </a:pPr>
                      <a:r>
                        <a:rPr lang="en-GB"/>
                        <a:t>‘lay’</a:t>
                      </a:r>
                      <a:endParaRPr/>
                    </a:p>
                  </a:txBody>
                  <a:tcPr marT="91425" marB="91425" marR="91425" marL="91425"/>
                </a:tc>
                <a:tc>
                  <a:txBody>
                    <a:bodyPr/>
                    <a:lstStyle/>
                    <a:p>
                      <a:pPr indent="0" lvl="0" marL="0" rtl="0" algn="ctr">
                        <a:spcBef>
                          <a:spcPts val="0"/>
                        </a:spcBef>
                        <a:spcAft>
                          <a:spcPts val="0"/>
                        </a:spcAft>
                        <a:buNone/>
                      </a:pPr>
                      <a:r>
                        <a:rPr lang="en-GB"/>
                        <a:t>0.07</a:t>
                      </a:r>
                      <a:endParaRPr/>
                    </a:p>
                  </a:txBody>
                  <a:tcPr marT="91425" marB="91425" marR="91425" marL="91425"/>
                </a:tc>
              </a:tr>
            </a:tbl>
          </a:graphicData>
        </a:graphic>
      </p:graphicFrame>
      <p:grpSp>
        <p:nvGrpSpPr>
          <p:cNvPr id="309" name="Google Shape;309;p45"/>
          <p:cNvGrpSpPr/>
          <p:nvPr/>
        </p:nvGrpSpPr>
        <p:grpSpPr>
          <a:xfrm>
            <a:off x="7828850" y="3550100"/>
            <a:ext cx="64200" cy="469250"/>
            <a:chOff x="9966150" y="4193875"/>
            <a:chExt cx="64200" cy="469250"/>
          </a:xfrm>
        </p:grpSpPr>
        <p:sp>
          <p:nvSpPr>
            <p:cNvPr id="310" name="Google Shape;310;p45"/>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1" name="Google Shape;311;p45"/>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2" name="Google Shape;312;p45"/>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313" name="Google Shape;313;p45"/>
          <p:cNvGraphicFramePr/>
          <p:nvPr/>
        </p:nvGraphicFramePr>
        <p:xfrm>
          <a:off x="6889600" y="4189925"/>
          <a:ext cx="3000000" cy="3000000"/>
        </p:xfrm>
        <a:graphic>
          <a:graphicData uri="http://schemas.openxmlformats.org/drawingml/2006/table">
            <a:tbl>
              <a:tblPr>
                <a:noFill/>
                <a:tableStyleId>{5C5F6922-5397-4520-881F-C44BC31F1860}</a:tableStyleId>
              </a:tblPr>
              <a:tblGrid>
                <a:gridCol w="971350"/>
                <a:gridCol w="971350"/>
              </a:tblGrid>
              <a:tr h="381000">
                <a:tc>
                  <a:txBody>
                    <a:bodyPr/>
                    <a:lstStyle/>
                    <a:p>
                      <a:pPr indent="0" lvl="0" marL="0" rtl="0" algn="ctr">
                        <a:spcBef>
                          <a:spcPts val="0"/>
                        </a:spcBef>
                        <a:spcAft>
                          <a:spcPts val="0"/>
                        </a:spcAft>
                        <a:buNone/>
                      </a:pPr>
                      <a:r>
                        <a:rPr lang="en-GB"/>
                        <a:t>‘hippo’</a:t>
                      </a:r>
                      <a:endParaRPr/>
                    </a:p>
                  </a:txBody>
                  <a:tcPr marT="91425" marB="91425" marR="91425" marL="91425"/>
                </a:tc>
                <a:tc>
                  <a:txBody>
                    <a:bodyPr/>
                    <a:lstStyle/>
                    <a:p>
                      <a:pPr indent="0" lvl="0" marL="0" rtl="0" algn="ctr">
                        <a:spcBef>
                          <a:spcPts val="0"/>
                        </a:spcBef>
                        <a:spcAft>
                          <a:spcPts val="0"/>
                        </a:spcAft>
                        <a:buNone/>
                      </a:pPr>
                      <a:r>
                        <a:rPr lang="en-GB"/>
                        <a:t>0.000001</a:t>
                      </a:r>
                      <a:endParaRPr/>
                    </a:p>
                  </a:txBody>
                  <a:tcPr marT="91425" marB="91425" marR="91425" marL="91425"/>
                </a:tc>
              </a:tr>
            </a:tbl>
          </a:graphicData>
        </a:graphic>
      </p:graphicFrame>
      <p:sp>
        <p:nvSpPr>
          <p:cNvPr id="314" name="Google Shape;314;p45"/>
          <p:cNvSpPr/>
          <p:nvPr/>
        </p:nvSpPr>
        <p:spPr>
          <a:xfrm>
            <a:off x="979450"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5" name="Google Shape;315;p45"/>
          <p:cNvSpPr/>
          <p:nvPr/>
        </p:nvSpPr>
        <p:spPr>
          <a:xfrm>
            <a:off x="2501288"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6" name="Google Shape;316;p45"/>
          <p:cNvSpPr/>
          <p:nvPr/>
        </p:nvSpPr>
        <p:spPr>
          <a:xfrm>
            <a:off x="4016296" y="3314725"/>
            <a:ext cx="6843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7" name="Google Shape;317;p45"/>
          <p:cNvSpPr/>
          <p:nvPr/>
        </p:nvSpPr>
        <p:spPr>
          <a:xfrm>
            <a:off x="6197595" y="3314725"/>
            <a:ext cx="6195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18" name="Google Shape;318;p45"/>
          <p:cNvPicPr preferRelativeResize="0"/>
          <p:nvPr/>
        </p:nvPicPr>
        <p:blipFill>
          <a:blip r:embed="rId3">
            <a:alphaModFix/>
          </a:blip>
          <a:stretch>
            <a:fillRect/>
          </a:stretch>
        </p:blipFill>
        <p:spPr>
          <a:xfrm>
            <a:off x="3540275" y="2107419"/>
            <a:ext cx="3843349" cy="2562219"/>
          </a:xfrm>
          <a:prstGeom prst="rect">
            <a:avLst/>
          </a:prstGeom>
          <a:noFill/>
          <a:ln>
            <a:noFill/>
          </a:ln>
        </p:spPr>
      </p:pic>
      <p:sp>
        <p:nvSpPr>
          <p:cNvPr id="319" name="Google Shape;319;p45"/>
          <p:cNvSpPr/>
          <p:nvPr/>
        </p:nvSpPr>
        <p:spPr>
          <a:xfrm>
            <a:off x="222500" y="1730875"/>
            <a:ext cx="3793800" cy="3315300"/>
          </a:xfrm>
          <a:prstGeom prst="rect">
            <a:avLst/>
          </a:prstGeom>
          <a:noFill/>
          <a:ln cap="flat" cmpd="sng" w="28575">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p:nvPr/>
        </p:nvSpPr>
        <p:spPr>
          <a:xfrm>
            <a:off x="4028700" y="1883725"/>
            <a:ext cx="4932300" cy="3009600"/>
          </a:xfrm>
          <a:prstGeom prst="rect">
            <a:avLst/>
          </a:prstGeom>
          <a:noFill/>
          <a:ln cap="flat" cmpd="sng" w="28575">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325" name="Google Shape;325;p4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BERT</a:t>
            </a:r>
            <a:endParaRPr/>
          </a:p>
        </p:txBody>
      </p:sp>
      <p:sp>
        <p:nvSpPr>
          <p:cNvPr id="326" name="Google Shape;326;p46"/>
          <p:cNvSpPr txBox="1"/>
          <p:nvPr/>
        </p:nvSpPr>
        <p:spPr>
          <a:xfrm>
            <a:off x="439125" y="1289025"/>
            <a:ext cx="9870300" cy="818400"/>
          </a:xfrm>
          <a:prstGeom prst="rect">
            <a:avLst/>
          </a:prstGeom>
          <a:noFill/>
          <a:ln>
            <a:noFill/>
          </a:ln>
        </p:spPr>
        <p:txBody>
          <a:bodyPr anchorCtr="0" anchor="t" bIns="45700" lIns="0" spcFirstLastPara="1" rIns="0" wrap="square" tIns="45700">
            <a:normAutofit fontScale="25000" lnSpcReduction="20000"/>
          </a:bodyPr>
          <a:lstStyle/>
          <a:p>
            <a:pPr indent="0" lvl="0" marL="0" rtl="0" algn="l">
              <a:lnSpc>
                <a:spcPct val="90000"/>
              </a:lnSpc>
              <a:spcBef>
                <a:spcPts val="1200"/>
              </a:spcBef>
              <a:spcAft>
                <a:spcPts val="0"/>
              </a:spcAft>
              <a:buNone/>
            </a:pPr>
            <a:r>
              <a:rPr b="1" lang="en-GB" sz="8000">
                <a:solidFill>
                  <a:srgbClr val="3F3F3F"/>
                </a:solidFill>
                <a:latin typeface="Source Code Pro"/>
                <a:ea typeface="Source Code Pro"/>
                <a:cs typeface="Source Code Pro"/>
                <a:sym typeface="Source Code Pro"/>
              </a:rPr>
              <a:t>B</a:t>
            </a:r>
            <a:r>
              <a:rPr lang="en-GB" sz="8000">
                <a:solidFill>
                  <a:srgbClr val="3F3F3F"/>
                </a:solidFill>
                <a:latin typeface="Source Code Pro"/>
                <a:ea typeface="Source Code Pro"/>
                <a:cs typeface="Source Code Pro"/>
                <a:sym typeface="Source Code Pro"/>
              </a:rPr>
              <a:t>idirectional </a:t>
            </a:r>
            <a:r>
              <a:rPr b="1" lang="en-GB" sz="8000">
                <a:solidFill>
                  <a:srgbClr val="3F3F3F"/>
                </a:solidFill>
                <a:latin typeface="Source Code Pro"/>
                <a:ea typeface="Source Code Pro"/>
                <a:cs typeface="Source Code Pro"/>
                <a:sym typeface="Source Code Pro"/>
              </a:rPr>
              <a:t>E</a:t>
            </a:r>
            <a:r>
              <a:rPr lang="en-GB" sz="8000">
                <a:solidFill>
                  <a:srgbClr val="3F3F3F"/>
                </a:solidFill>
                <a:latin typeface="Source Code Pro"/>
                <a:ea typeface="Source Code Pro"/>
                <a:cs typeface="Source Code Pro"/>
                <a:sym typeface="Source Code Pro"/>
              </a:rPr>
              <a:t>ncoder </a:t>
            </a:r>
            <a:r>
              <a:rPr b="1" lang="en-GB" sz="8000">
                <a:solidFill>
                  <a:srgbClr val="3F3F3F"/>
                </a:solidFill>
                <a:latin typeface="Source Code Pro"/>
                <a:ea typeface="Source Code Pro"/>
                <a:cs typeface="Source Code Pro"/>
                <a:sym typeface="Source Code Pro"/>
              </a:rPr>
              <a:t>R</a:t>
            </a:r>
            <a:r>
              <a:rPr lang="en-GB" sz="8000">
                <a:solidFill>
                  <a:srgbClr val="3F3F3F"/>
                </a:solidFill>
                <a:latin typeface="Source Code Pro"/>
                <a:ea typeface="Source Code Pro"/>
                <a:cs typeface="Source Code Pro"/>
                <a:sym typeface="Source Code Pro"/>
              </a:rPr>
              <a:t>epresentations from </a:t>
            </a:r>
            <a:r>
              <a:rPr b="1" lang="en-GB" sz="8000">
                <a:solidFill>
                  <a:srgbClr val="3F3F3F"/>
                </a:solidFill>
                <a:latin typeface="Source Code Pro"/>
                <a:ea typeface="Source Code Pro"/>
                <a:cs typeface="Source Code Pro"/>
                <a:sym typeface="Source Code Pro"/>
              </a:rPr>
              <a:t>T</a:t>
            </a:r>
            <a:r>
              <a:rPr lang="en-GB" sz="8000">
                <a:solidFill>
                  <a:srgbClr val="3F3F3F"/>
                </a:solidFill>
                <a:latin typeface="Source Code Pro"/>
                <a:ea typeface="Source Code Pro"/>
                <a:cs typeface="Source Code Pro"/>
                <a:sym typeface="Source Code Pro"/>
              </a:rPr>
              <a:t>ransformers</a:t>
            </a:r>
            <a:endParaRPr sz="8000">
              <a:solidFill>
                <a:srgbClr val="3F3F3F"/>
              </a:solidFill>
              <a:latin typeface="Source Code Pro"/>
              <a:ea typeface="Source Code Pro"/>
              <a:cs typeface="Source Code Pro"/>
              <a:sym typeface="Source Code Pro"/>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4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0"/>
              </a:spcAft>
              <a:buNone/>
            </a:pPr>
            <a:r>
              <a:t/>
            </a:r>
            <a:endParaRPr sz="2000">
              <a:solidFill>
                <a:srgbClr val="3F3F3F"/>
              </a:solidFill>
              <a:latin typeface="Calibri"/>
              <a:ea typeface="Calibri"/>
              <a:cs typeface="Calibri"/>
              <a:sym typeface="Calibri"/>
            </a:endParaRPr>
          </a:p>
          <a:p>
            <a:pPr indent="0" lvl="0" marL="0" rtl="0" algn="l">
              <a:lnSpc>
                <a:spcPct val="90000"/>
              </a:lnSpc>
              <a:spcBef>
                <a:spcPts val="1200"/>
              </a:spcBef>
              <a:spcAft>
                <a:spcPts val="200"/>
              </a:spcAft>
              <a:buNone/>
            </a:pPr>
            <a:r>
              <a:t/>
            </a:r>
            <a:endParaRPr sz="2000">
              <a:solidFill>
                <a:srgbClr val="3F3F3F"/>
              </a:solidFill>
              <a:latin typeface="Calibri"/>
              <a:ea typeface="Calibri"/>
              <a:cs typeface="Calibri"/>
              <a:sym typeface="Calibri"/>
            </a:endParaRPr>
          </a:p>
        </p:txBody>
      </p:sp>
      <p:sp>
        <p:nvSpPr>
          <p:cNvPr id="327" name="Google Shape;327;p46"/>
          <p:cNvSpPr/>
          <p:nvPr/>
        </p:nvSpPr>
        <p:spPr>
          <a:xfrm>
            <a:off x="4242746" y="2051275"/>
            <a:ext cx="2438400" cy="2674500"/>
          </a:xfrm>
          <a:prstGeom prst="roundRect">
            <a:avLst>
              <a:gd fmla="val 16667" name="adj"/>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328" name="Google Shape;328;p46"/>
          <p:cNvGraphicFramePr/>
          <p:nvPr/>
        </p:nvGraphicFramePr>
        <p:xfrm>
          <a:off x="327800" y="2199925"/>
          <a:ext cx="3000000" cy="3000000"/>
        </p:xfrm>
        <a:graphic>
          <a:graphicData uri="http://schemas.openxmlformats.org/drawingml/2006/table">
            <a:tbl>
              <a:tblPr>
                <a:noFill/>
                <a:tableStyleId>{5C5F6922-5397-4520-881F-C44BC31F1860}</a:tableStyleId>
              </a:tblPr>
              <a:tblGrid>
                <a:gridCol w="619350"/>
              </a:tblGrid>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‘cat’</a:t>
                      </a:r>
                      <a:endParaRPr/>
                    </a:p>
                  </a:txBody>
                  <a:tcPr marT="91425" marB="91425" marR="91425" marL="91425"/>
                </a:tc>
              </a:tr>
              <a:tr h="292775">
                <a:tc>
                  <a:txBody>
                    <a:bodyPr/>
                    <a:lstStyle/>
                    <a:p>
                      <a:pPr indent="0" lvl="0" marL="0" rtl="0" algn="ctr">
                        <a:spcBef>
                          <a:spcPts val="0"/>
                        </a:spcBef>
                        <a:spcAft>
                          <a:spcPts val="0"/>
                        </a:spcAft>
                        <a:buNone/>
                      </a:pPr>
                      <a:r>
                        <a:rPr lang="en-GB"/>
                        <a:t>‘sat’</a:t>
                      </a:r>
                      <a:endParaRPr/>
                    </a:p>
                  </a:txBody>
                  <a:tcPr marT="91425" marB="91425" marR="91425" marL="91425"/>
                </a:tc>
              </a:tr>
              <a:tr h="292775">
                <a:tc>
                  <a:txBody>
                    <a:bodyPr/>
                    <a:lstStyle/>
                    <a:p>
                      <a:pPr indent="0" lvl="0" marL="0" rtl="0" algn="ctr">
                        <a:spcBef>
                          <a:spcPts val="0"/>
                        </a:spcBef>
                        <a:spcAft>
                          <a:spcPts val="0"/>
                        </a:spcAft>
                        <a:buNone/>
                      </a:pPr>
                      <a:r>
                        <a:rPr lang="en-GB"/>
                        <a:t>‘on’</a:t>
                      </a:r>
                      <a:endParaRPr/>
                    </a:p>
                  </a:txBody>
                  <a:tcPr marT="91425" marB="91425" marR="91425" marL="91425"/>
                </a:tc>
              </a:tr>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‘mat’</a:t>
                      </a:r>
                      <a:endParaRPr/>
                    </a:p>
                  </a:txBody>
                  <a:tcPr marT="91425" marB="91425" marR="91425" marL="91425"/>
                </a:tc>
              </a:tr>
            </a:tbl>
          </a:graphicData>
        </a:graphic>
      </p:graphicFrame>
      <p:graphicFrame>
        <p:nvGraphicFramePr>
          <p:cNvPr id="329" name="Google Shape;329;p46"/>
          <p:cNvGraphicFramePr/>
          <p:nvPr/>
        </p:nvGraphicFramePr>
        <p:xfrm>
          <a:off x="1580550" y="1803725"/>
          <a:ext cx="3000000" cy="3000000"/>
        </p:xfrm>
        <a:graphic>
          <a:graphicData uri="http://schemas.openxmlformats.org/drawingml/2006/table">
            <a:tbl>
              <a:tblPr>
                <a:noFill/>
                <a:tableStyleId>{5C5F6922-5397-4520-881F-C44BC31F1860}</a:tableStyleId>
              </a:tblPr>
              <a:tblGrid>
                <a:gridCol w="869225"/>
              </a:tblGrid>
              <a:tr h="381000">
                <a:tc>
                  <a:txBody>
                    <a:bodyPr/>
                    <a:lstStyle/>
                    <a:p>
                      <a:pPr indent="0" lvl="0" marL="0" rtl="0" algn="ctr">
                        <a:spcBef>
                          <a:spcPts val="0"/>
                        </a:spcBef>
                        <a:spcAft>
                          <a:spcPts val="0"/>
                        </a:spcAft>
                        <a:buNone/>
                      </a:pPr>
                      <a:r>
                        <a:rPr lang="en-GB"/>
                        <a:t>‘[CLS]’</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‘cat’</a:t>
                      </a:r>
                      <a:endParaRPr/>
                    </a:p>
                  </a:txBody>
                  <a:tcPr marT="91425" marB="91425" marR="91425" marL="91425"/>
                </a:tc>
              </a:tr>
              <a:tr h="381000">
                <a:tc>
                  <a:txBody>
                    <a:bodyPr/>
                    <a:lstStyle/>
                    <a:p>
                      <a:pPr indent="0" lvl="0" marL="0" rtl="0" algn="ctr">
                        <a:spcBef>
                          <a:spcPts val="0"/>
                        </a:spcBef>
                        <a:spcAft>
                          <a:spcPts val="0"/>
                        </a:spcAft>
                        <a:buNone/>
                      </a:pPr>
                      <a:r>
                        <a:rPr lang="en-GB"/>
                        <a:t>‘[MASK]’</a:t>
                      </a:r>
                      <a:endParaRPr/>
                    </a:p>
                  </a:txBody>
                  <a:tcPr marT="91425" marB="91425" marR="91425" marL="91425"/>
                </a:tc>
              </a:tr>
              <a:tr h="381000">
                <a:tc>
                  <a:txBody>
                    <a:bodyPr/>
                    <a:lstStyle/>
                    <a:p>
                      <a:pPr indent="0" lvl="0" marL="0" rtl="0" algn="ctr">
                        <a:spcBef>
                          <a:spcPts val="0"/>
                        </a:spcBef>
                        <a:spcAft>
                          <a:spcPts val="0"/>
                        </a:spcAft>
                        <a:buNone/>
                      </a:pPr>
                      <a:r>
                        <a:rPr lang="en-GB"/>
                        <a:t>‘on’</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‘mat’</a:t>
                      </a:r>
                      <a:endParaRPr/>
                    </a:p>
                  </a:txBody>
                  <a:tcPr marT="91425" marB="91425" marR="91425" marL="91425"/>
                </a:tc>
              </a:tr>
              <a:tr h="381000">
                <a:tc>
                  <a:txBody>
                    <a:bodyPr/>
                    <a:lstStyle/>
                    <a:p>
                      <a:pPr indent="0" lvl="0" marL="0" rtl="0" algn="ctr">
                        <a:spcBef>
                          <a:spcPts val="0"/>
                        </a:spcBef>
                        <a:spcAft>
                          <a:spcPts val="0"/>
                        </a:spcAft>
                        <a:buNone/>
                      </a:pPr>
                      <a:r>
                        <a:rPr lang="en-GB"/>
                        <a:t>‘[SEP]’</a:t>
                      </a:r>
                      <a:endParaRPr/>
                    </a:p>
                  </a:txBody>
                  <a:tcPr marT="91425" marB="91425" marR="91425" marL="91425"/>
                </a:tc>
              </a:tr>
            </a:tbl>
          </a:graphicData>
        </a:graphic>
      </p:graphicFrame>
      <p:graphicFrame>
        <p:nvGraphicFramePr>
          <p:cNvPr id="330" name="Google Shape;330;p46"/>
          <p:cNvGraphicFramePr/>
          <p:nvPr/>
        </p:nvGraphicFramePr>
        <p:xfrm>
          <a:off x="3121600" y="1803725"/>
          <a:ext cx="3000000" cy="3000000"/>
        </p:xfrm>
        <a:graphic>
          <a:graphicData uri="http://schemas.openxmlformats.org/drawingml/2006/table">
            <a:tbl>
              <a:tblPr>
                <a:noFill/>
                <a:tableStyleId>{5C5F6922-5397-4520-881F-C44BC31F1860}</a:tableStyleId>
              </a:tblPr>
              <a:tblGrid>
                <a:gridCol w="7965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103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331" name="Google Shape;331;p46"/>
          <p:cNvGraphicFramePr/>
          <p:nvPr/>
        </p:nvGraphicFramePr>
        <p:xfrm>
          <a:off x="6889600" y="2190925"/>
          <a:ext cx="3000000" cy="3000000"/>
        </p:xfrm>
        <a:graphic>
          <a:graphicData uri="http://schemas.openxmlformats.org/drawingml/2006/table">
            <a:tbl>
              <a:tblPr>
                <a:noFill/>
                <a:tableStyleId>{5C5F6922-5397-4520-881F-C44BC31F1860}</a:tableStyleId>
              </a:tblPr>
              <a:tblGrid>
                <a:gridCol w="971350"/>
                <a:gridCol w="971350"/>
              </a:tblGrid>
              <a:tr h="381000">
                <a:tc>
                  <a:txBody>
                    <a:bodyPr/>
                    <a:lstStyle/>
                    <a:p>
                      <a:pPr indent="0" lvl="0" marL="0" rtl="0" algn="ctr">
                        <a:spcBef>
                          <a:spcPts val="0"/>
                        </a:spcBef>
                        <a:spcAft>
                          <a:spcPts val="0"/>
                        </a:spcAft>
                        <a:buNone/>
                      </a:pPr>
                      <a:r>
                        <a:rPr lang="en-GB"/>
                        <a:t>‘sat’</a:t>
                      </a:r>
                      <a:endParaRPr/>
                    </a:p>
                  </a:txBody>
                  <a:tcPr marT="91425" marB="91425" marR="91425" marL="91425"/>
                </a:tc>
                <a:tc>
                  <a:txBody>
                    <a:bodyPr/>
                    <a:lstStyle/>
                    <a:p>
                      <a:pPr indent="0" lvl="0" marL="0" rtl="0" algn="ctr">
                        <a:spcBef>
                          <a:spcPts val="0"/>
                        </a:spcBef>
                        <a:spcAft>
                          <a:spcPts val="0"/>
                        </a:spcAft>
                        <a:buNone/>
                      </a:pPr>
                      <a:r>
                        <a:rPr lang="en-GB"/>
                        <a:t>0.19</a:t>
                      </a:r>
                      <a:endParaRPr/>
                    </a:p>
                  </a:txBody>
                  <a:tcPr marT="91425" marB="91425" marR="91425" marL="91425"/>
                </a:tc>
              </a:tr>
              <a:tr h="381000">
                <a:tc>
                  <a:txBody>
                    <a:bodyPr/>
                    <a:lstStyle/>
                    <a:p>
                      <a:pPr indent="0" lvl="0" marL="0" rtl="0" algn="ctr">
                        <a:spcBef>
                          <a:spcPts val="0"/>
                        </a:spcBef>
                        <a:spcAft>
                          <a:spcPts val="0"/>
                        </a:spcAft>
                        <a:buNone/>
                      </a:pPr>
                      <a:r>
                        <a:rPr lang="en-GB"/>
                        <a:t>‘was’</a:t>
                      </a:r>
                      <a:endParaRPr/>
                    </a:p>
                  </a:txBody>
                  <a:tcPr marT="91425" marB="91425" marR="91425" marL="91425"/>
                </a:tc>
                <a:tc>
                  <a:txBody>
                    <a:bodyPr/>
                    <a:lstStyle/>
                    <a:p>
                      <a:pPr indent="0" lvl="0" marL="0" rtl="0" algn="ctr">
                        <a:spcBef>
                          <a:spcPts val="0"/>
                        </a:spcBef>
                        <a:spcAft>
                          <a:spcPts val="0"/>
                        </a:spcAft>
                        <a:buNone/>
                      </a:pPr>
                      <a:r>
                        <a:rPr lang="en-GB"/>
                        <a:t>0.14</a:t>
                      </a:r>
                      <a:endParaRPr/>
                    </a:p>
                  </a:txBody>
                  <a:tcPr marT="91425" marB="91425" marR="91425" marL="91425"/>
                </a:tc>
              </a:tr>
              <a:tr h="381000">
                <a:tc>
                  <a:txBody>
                    <a:bodyPr/>
                    <a:lstStyle/>
                    <a:p>
                      <a:pPr indent="0" lvl="0" marL="0" rtl="0" algn="ctr">
                        <a:spcBef>
                          <a:spcPts val="0"/>
                        </a:spcBef>
                        <a:spcAft>
                          <a:spcPts val="0"/>
                        </a:spcAft>
                        <a:buNone/>
                      </a:pPr>
                      <a:r>
                        <a:rPr lang="en-GB"/>
                        <a:t>‘lay’</a:t>
                      </a:r>
                      <a:endParaRPr/>
                    </a:p>
                  </a:txBody>
                  <a:tcPr marT="91425" marB="91425" marR="91425" marL="91425"/>
                </a:tc>
                <a:tc>
                  <a:txBody>
                    <a:bodyPr/>
                    <a:lstStyle/>
                    <a:p>
                      <a:pPr indent="0" lvl="0" marL="0" rtl="0" algn="ctr">
                        <a:spcBef>
                          <a:spcPts val="0"/>
                        </a:spcBef>
                        <a:spcAft>
                          <a:spcPts val="0"/>
                        </a:spcAft>
                        <a:buNone/>
                      </a:pPr>
                      <a:r>
                        <a:rPr lang="en-GB"/>
                        <a:t>0.07</a:t>
                      </a:r>
                      <a:endParaRPr/>
                    </a:p>
                  </a:txBody>
                  <a:tcPr marT="91425" marB="91425" marR="91425" marL="91425"/>
                </a:tc>
              </a:tr>
            </a:tbl>
          </a:graphicData>
        </a:graphic>
      </p:graphicFrame>
      <p:grpSp>
        <p:nvGrpSpPr>
          <p:cNvPr id="332" name="Google Shape;332;p46"/>
          <p:cNvGrpSpPr/>
          <p:nvPr/>
        </p:nvGrpSpPr>
        <p:grpSpPr>
          <a:xfrm>
            <a:off x="7828850" y="3550100"/>
            <a:ext cx="64200" cy="469250"/>
            <a:chOff x="9966150" y="4193875"/>
            <a:chExt cx="64200" cy="469250"/>
          </a:xfrm>
        </p:grpSpPr>
        <p:sp>
          <p:nvSpPr>
            <p:cNvPr id="333" name="Google Shape;333;p46"/>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4" name="Google Shape;334;p46"/>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5" name="Google Shape;335;p46"/>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336" name="Google Shape;336;p46"/>
          <p:cNvGraphicFramePr/>
          <p:nvPr/>
        </p:nvGraphicFramePr>
        <p:xfrm>
          <a:off x="6889600" y="4189925"/>
          <a:ext cx="3000000" cy="3000000"/>
        </p:xfrm>
        <a:graphic>
          <a:graphicData uri="http://schemas.openxmlformats.org/drawingml/2006/table">
            <a:tbl>
              <a:tblPr>
                <a:noFill/>
                <a:tableStyleId>{5C5F6922-5397-4520-881F-C44BC31F1860}</a:tableStyleId>
              </a:tblPr>
              <a:tblGrid>
                <a:gridCol w="971350"/>
                <a:gridCol w="971350"/>
              </a:tblGrid>
              <a:tr h="381000">
                <a:tc>
                  <a:txBody>
                    <a:bodyPr/>
                    <a:lstStyle/>
                    <a:p>
                      <a:pPr indent="0" lvl="0" marL="0" rtl="0" algn="ctr">
                        <a:spcBef>
                          <a:spcPts val="0"/>
                        </a:spcBef>
                        <a:spcAft>
                          <a:spcPts val="0"/>
                        </a:spcAft>
                        <a:buNone/>
                      </a:pPr>
                      <a:r>
                        <a:rPr lang="en-GB"/>
                        <a:t>‘hippo’</a:t>
                      </a:r>
                      <a:endParaRPr/>
                    </a:p>
                  </a:txBody>
                  <a:tcPr marT="91425" marB="91425" marR="91425" marL="91425"/>
                </a:tc>
                <a:tc>
                  <a:txBody>
                    <a:bodyPr/>
                    <a:lstStyle/>
                    <a:p>
                      <a:pPr indent="0" lvl="0" marL="0" rtl="0" algn="ctr">
                        <a:spcBef>
                          <a:spcPts val="0"/>
                        </a:spcBef>
                        <a:spcAft>
                          <a:spcPts val="0"/>
                        </a:spcAft>
                        <a:buNone/>
                      </a:pPr>
                      <a:r>
                        <a:rPr lang="en-GB"/>
                        <a:t>0.000001</a:t>
                      </a:r>
                      <a:endParaRPr/>
                    </a:p>
                  </a:txBody>
                  <a:tcPr marT="91425" marB="91425" marR="91425" marL="91425"/>
                </a:tc>
              </a:tr>
            </a:tbl>
          </a:graphicData>
        </a:graphic>
      </p:graphicFrame>
      <p:sp>
        <p:nvSpPr>
          <p:cNvPr id="337" name="Google Shape;337;p46"/>
          <p:cNvSpPr/>
          <p:nvPr/>
        </p:nvSpPr>
        <p:spPr>
          <a:xfrm>
            <a:off x="979450"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8" name="Google Shape;338;p46"/>
          <p:cNvSpPr/>
          <p:nvPr/>
        </p:nvSpPr>
        <p:spPr>
          <a:xfrm>
            <a:off x="2501288"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9" name="Google Shape;339;p46"/>
          <p:cNvSpPr/>
          <p:nvPr/>
        </p:nvSpPr>
        <p:spPr>
          <a:xfrm>
            <a:off x="4016296" y="3314725"/>
            <a:ext cx="6843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0" name="Google Shape;340;p46"/>
          <p:cNvSpPr/>
          <p:nvPr/>
        </p:nvSpPr>
        <p:spPr>
          <a:xfrm>
            <a:off x="6197595" y="3314725"/>
            <a:ext cx="6195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41" name="Google Shape;341;p46"/>
          <p:cNvPicPr preferRelativeResize="0"/>
          <p:nvPr/>
        </p:nvPicPr>
        <p:blipFill>
          <a:blip r:embed="rId3">
            <a:alphaModFix/>
          </a:blip>
          <a:stretch>
            <a:fillRect/>
          </a:stretch>
        </p:blipFill>
        <p:spPr>
          <a:xfrm>
            <a:off x="3540275" y="2107419"/>
            <a:ext cx="3843349" cy="25622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graphicFrame>
        <p:nvGraphicFramePr>
          <p:cNvPr id="346" name="Google Shape;346;p47"/>
          <p:cNvGraphicFramePr/>
          <p:nvPr/>
        </p:nvGraphicFramePr>
        <p:xfrm>
          <a:off x="311700" y="1193450"/>
          <a:ext cx="3000000" cy="3000000"/>
        </p:xfrm>
        <a:graphic>
          <a:graphicData uri="http://schemas.openxmlformats.org/drawingml/2006/table">
            <a:tbl>
              <a:tblPr>
                <a:noFill/>
                <a:tableStyleId>{5C5F6922-5397-4520-881F-C44BC31F1860}</a:tableStyleId>
              </a:tblPr>
              <a:tblGrid>
                <a:gridCol w="6862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103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347" name="Google Shape;347;p47"/>
          <p:cNvGraphicFramePr/>
          <p:nvPr/>
        </p:nvGraphicFramePr>
        <p:xfrm>
          <a:off x="1446625" y="1193450"/>
          <a:ext cx="3000000" cy="3000000"/>
        </p:xfrm>
        <a:graphic>
          <a:graphicData uri="http://schemas.openxmlformats.org/drawingml/2006/table">
            <a:tbl>
              <a:tblPr>
                <a:noFill/>
                <a:tableStyleId>{5C5F6922-5397-4520-881F-C44BC31F1860}</a:tableStyleId>
              </a:tblPr>
              <a:tblGrid>
                <a:gridCol w="536125"/>
                <a:gridCol w="536125"/>
              </a:tblGrid>
              <a:tr h="396200">
                <a:tc>
                  <a:txBody>
                    <a:bodyPr/>
                    <a:lstStyle/>
                    <a:p>
                      <a:pPr indent="0" lvl="0" marL="0" rtl="0" algn="l">
                        <a:spcBef>
                          <a:spcPts val="0"/>
                        </a:spcBef>
                        <a:spcAft>
                          <a:spcPts val="0"/>
                        </a:spcAft>
                        <a:buNone/>
                      </a:pPr>
                      <a:r>
                        <a:rPr i="1" lang="en-GB"/>
                        <a:t>w</a:t>
                      </a:r>
                      <a:r>
                        <a:rPr baseline="-25000" i="1" lang="en-GB"/>
                        <a:t>1,1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1,2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2,1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2,2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3,1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3,2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4,1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4,2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5,1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5,2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6,1</a:t>
                      </a:r>
                      <a:endParaRPr baseline="-25000" i="1"/>
                    </a:p>
                  </a:txBody>
                  <a:tcPr marT="91425" marB="91425" marR="91425" marL="91425"/>
                </a:tc>
                <a:tc>
                  <a:txBody>
                    <a:bodyPr/>
                    <a:lstStyle/>
                    <a:p>
                      <a:pPr indent="0" lvl="0" marL="0" rtl="0" algn="l">
                        <a:spcBef>
                          <a:spcPts val="0"/>
                        </a:spcBef>
                        <a:spcAft>
                          <a:spcPts val="0"/>
                        </a:spcAft>
                        <a:buNone/>
                      </a:pPr>
                      <a:r>
                        <a:rPr i="1" lang="en-GB"/>
                        <a:t>w</a:t>
                      </a:r>
                      <a:r>
                        <a:rPr baseline="-25000" i="1" lang="en-GB"/>
                        <a:t>6,</a:t>
                      </a:r>
                      <a:r>
                        <a:rPr baseline="-25000" i="1" lang="en-GB"/>
                        <a:t>2</a:t>
                      </a:r>
                      <a:endParaRPr baseline="-25000" i="1"/>
                    </a:p>
                  </a:txBody>
                  <a:tcPr marT="91425" marB="91425" marR="91425" marL="91425"/>
                </a:tc>
              </a:tr>
              <a:tr h="396200">
                <a:tc>
                  <a:txBody>
                    <a:bodyPr/>
                    <a:lstStyle/>
                    <a:p>
                      <a:pPr indent="0" lvl="0" marL="0" rtl="0" algn="l">
                        <a:spcBef>
                          <a:spcPts val="0"/>
                        </a:spcBef>
                        <a:spcAft>
                          <a:spcPts val="0"/>
                        </a:spcAft>
                        <a:buNone/>
                      </a:pPr>
                      <a:r>
                        <a:rPr i="1" lang="en-GB"/>
                        <a:t>w</a:t>
                      </a:r>
                      <a:r>
                        <a:rPr baseline="-25000" i="1" lang="en-GB"/>
                        <a:t>7,1</a:t>
                      </a:r>
                      <a:endParaRPr baseline="-25000" i="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i="1" lang="en-GB"/>
                        <a:t>w</a:t>
                      </a:r>
                      <a:r>
                        <a:rPr baseline="-25000" i="1" lang="en-GB"/>
                        <a:t>7,2</a:t>
                      </a:r>
                      <a:endParaRPr baseline="-25000" i="1"/>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8</a:t>
                      </a:r>
                      <a:r>
                        <a:rPr baseline="-25000" i="1" lang="en-GB"/>
                        <a:t>,1</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i="1" lang="en-GB"/>
                        <a:t>w</a:t>
                      </a:r>
                      <a:r>
                        <a:rPr baseline="-25000" i="1" lang="en-GB"/>
                        <a:t>8,</a:t>
                      </a:r>
                      <a:r>
                        <a:rPr baseline="-25000" i="1" lang="en-GB"/>
                        <a:t>2</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pSp>
        <p:nvGrpSpPr>
          <p:cNvPr id="348" name="Google Shape;348;p47"/>
          <p:cNvGrpSpPr/>
          <p:nvPr/>
        </p:nvGrpSpPr>
        <p:grpSpPr>
          <a:xfrm rot="5400000">
            <a:off x="2821200" y="2543625"/>
            <a:ext cx="64200" cy="469250"/>
            <a:chOff x="9966150" y="4193875"/>
            <a:chExt cx="64200" cy="469250"/>
          </a:xfrm>
        </p:grpSpPr>
        <p:sp>
          <p:nvSpPr>
            <p:cNvPr id="349" name="Google Shape;349;p47"/>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0" name="Google Shape;350;p47"/>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1" name="Google Shape;351;p47"/>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352" name="Google Shape;352;p47"/>
          <p:cNvGraphicFramePr/>
          <p:nvPr/>
        </p:nvGraphicFramePr>
        <p:xfrm>
          <a:off x="3205313" y="1193450"/>
          <a:ext cx="3000000" cy="3000000"/>
        </p:xfrm>
        <a:graphic>
          <a:graphicData uri="http://schemas.openxmlformats.org/drawingml/2006/table">
            <a:tbl>
              <a:tblPr>
                <a:noFill/>
                <a:tableStyleId>{5C5F6922-5397-4520-881F-C44BC31F1860}</a:tableStyleId>
              </a:tblPr>
              <a:tblGrid>
                <a:gridCol w="603300"/>
              </a:tblGrid>
              <a:tr h="396200">
                <a:tc>
                  <a:txBody>
                    <a:bodyPr/>
                    <a:lstStyle/>
                    <a:p>
                      <a:pPr indent="0" lvl="0" marL="0" rtl="0" algn="l">
                        <a:spcBef>
                          <a:spcPts val="0"/>
                        </a:spcBef>
                        <a:spcAft>
                          <a:spcPts val="0"/>
                        </a:spcAft>
                        <a:buNone/>
                      </a:pPr>
                      <a:r>
                        <a:rPr i="1" lang="en-GB"/>
                        <a:t>w</a:t>
                      </a:r>
                      <a:r>
                        <a:rPr baseline="-25000" i="1" lang="en-GB"/>
                        <a:t>1,768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2,768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3,768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4,768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5,768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6,768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7,768</a:t>
                      </a:r>
                      <a:endParaRPr baseline="-25000"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i="1" lang="en-GB"/>
                        <a:t>w</a:t>
                      </a:r>
                      <a:r>
                        <a:rPr baseline="-25000" i="1" lang="en-GB"/>
                        <a:t>8,768</a:t>
                      </a:r>
                      <a:endParaRPr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53" name="Google Shape;353;p47"/>
          <p:cNvSpPr/>
          <p:nvPr/>
        </p:nvSpPr>
        <p:spPr>
          <a:xfrm>
            <a:off x="1054756" y="2610550"/>
            <a:ext cx="335100" cy="3354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354" name="Google Shape;354;p47"/>
          <p:cNvSpPr/>
          <p:nvPr/>
        </p:nvSpPr>
        <p:spPr>
          <a:xfrm>
            <a:off x="3845038" y="2610550"/>
            <a:ext cx="411000" cy="3354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graphicFrame>
        <p:nvGraphicFramePr>
          <p:cNvPr id="355" name="Google Shape;355;p47"/>
          <p:cNvGraphicFramePr/>
          <p:nvPr/>
        </p:nvGraphicFramePr>
        <p:xfrm>
          <a:off x="4290175" y="1193450"/>
          <a:ext cx="3000000" cy="3000000"/>
        </p:xfrm>
        <a:graphic>
          <a:graphicData uri="http://schemas.openxmlformats.org/drawingml/2006/table">
            <a:tbl>
              <a:tblPr>
                <a:noFill/>
                <a:tableStyleId>{5C5F6922-5397-4520-881F-C44BC31F1860}</a:tableStyleId>
              </a:tblPr>
              <a:tblGrid>
                <a:gridCol w="566750"/>
                <a:gridCol w="566750"/>
                <a:gridCol w="566750"/>
                <a:gridCol w="566750"/>
              </a:tblGrid>
              <a:tr h="396200">
                <a:tc>
                  <a:txBody>
                    <a:bodyPr/>
                    <a:lstStyle/>
                    <a:p>
                      <a:pPr indent="0" lvl="0" marL="0" rtl="0" algn="l">
                        <a:spcBef>
                          <a:spcPts val="0"/>
                        </a:spcBef>
                        <a:spcAft>
                          <a:spcPts val="0"/>
                        </a:spcAft>
                        <a:buNone/>
                      </a:pPr>
                      <a:r>
                        <a:rPr lang="en-GB" sz="1100"/>
                        <a:t>0.167</a:t>
                      </a:r>
                      <a:endParaRPr sz="1100"/>
                    </a:p>
                  </a:txBody>
                  <a:tcPr marT="91425" marB="91425" marR="91425" marL="91425"/>
                </a:tc>
                <a:tc>
                  <a:txBody>
                    <a:bodyPr/>
                    <a:lstStyle/>
                    <a:p>
                      <a:pPr indent="0" lvl="0" marL="0" rtl="0" algn="l">
                        <a:spcBef>
                          <a:spcPts val="0"/>
                        </a:spcBef>
                        <a:spcAft>
                          <a:spcPts val="0"/>
                        </a:spcAft>
                        <a:buNone/>
                      </a:pPr>
                      <a:r>
                        <a:rPr lang="en-GB" sz="1100"/>
                        <a:t>0.896</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GB" sz="1100"/>
                        <a:t>0.671</a:t>
                      </a:r>
                      <a:endParaRPr sz="1100"/>
                    </a:p>
                  </a:txBody>
                  <a:tcPr marT="91425" marB="91425" marR="91425" marL="91425"/>
                </a:tc>
              </a:tr>
            </a:tbl>
          </a:graphicData>
        </a:graphic>
      </p:graphicFrame>
      <p:grpSp>
        <p:nvGrpSpPr>
          <p:cNvPr id="356" name="Google Shape;356;p47"/>
          <p:cNvGrpSpPr/>
          <p:nvPr/>
        </p:nvGrpSpPr>
        <p:grpSpPr>
          <a:xfrm rot="5400000">
            <a:off x="5680775" y="1156925"/>
            <a:ext cx="64200" cy="469250"/>
            <a:chOff x="9966150" y="4193875"/>
            <a:chExt cx="64200" cy="469250"/>
          </a:xfrm>
        </p:grpSpPr>
        <p:sp>
          <p:nvSpPr>
            <p:cNvPr id="357" name="Google Shape;357;p47"/>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8" name="Google Shape;358;p47"/>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9" name="Google Shape;359;p47"/>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360" name="Google Shape;360;p47"/>
          <p:cNvGraphicFramePr/>
          <p:nvPr/>
        </p:nvGraphicFramePr>
        <p:xfrm>
          <a:off x="4290175" y="1589613"/>
          <a:ext cx="3000000" cy="3000000"/>
        </p:xfrm>
        <a:graphic>
          <a:graphicData uri="http://schemas.openxmlformats.org/drawingml/2006/table">
            <a:tbl>
              <a:tblPr>
                <a:noFill/>
                <a:tableStyleId>{5C5F6922-5397-4520-881F-C44BC31F1860}</a:tableStyleId>
              </a:tblPr>
              <a:tblGrid>
                <a:gridCol w="566750"/>
                <a:gridCol w="566750"/>
                <a:gridCol w="566750"/>
                <a:gridCol w="566750"/>
              </a:tblGrid>
              <a:tr h="396200">
                <a:tc>
                  <a:txBody>
                    <a:bodyPr/>
                    <a:lstStyle/>
                    <a:p>
                      <a:pPr indent="0" lvl="0" marL="0" rtl="0" algn="l">
                        <a:spcBef>
                          <a:spcPts val="0"/>
                        </a:spcBef>
                        <a:spcAft>
                          <a:spcPts val="0"/>
                        </a:spcAft>
                        <a:buNone/>
                      </a:pPr>
                      <a:r>
                        <a:rPr lang="en-GB" sz="1100"/>
                        <a:t>0.108</a:t>
                      </a:r>
                      <a:endParaRPr sz="1100"/>
                    </a:p>
                  </a:txBody>
                  <a:tcPr marT="91425" marB="91425" marR="91425" marL="91425"/>
                </a:tc>
                <a:tc>
                  <a:txBody>
                    <a:bodyPr/>
                    <a:lstStyle/>
                    <a:p>
                      <a:pPr indent="0" lvl="0" marL="0" rtl="0" algn="l">
                        <a:spcBef>
                          <a:spcPts val="0"/>
                        </a:spcBef>
                        <a:spcAft>
                          <a:spcPts val="0"/>
                        </a:spcAft>
                        <a:buNone/>
                      </a:pPr>
                      <a:r>
                        <a:rPr lang="en-GB" sz="1100"/>
                        <a:t>-0.111</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GB" sz="1100"/>
                        <a:t>0.002</a:t>
                      </a:r>
                      <a:endParaRPr sz="1100"/>
                    </a:p>
                  </a:txBody>
                  <a:tcPr marT="91425" marB="91425" marR="91425" marL="91425"/>
                </a:tc>
              </a:tr>
            </a:tbl>
          </a:graphicData>
        </a:graphic>
      </p:graphicFrame>
      <p:graphicFrame>
        <p:nvGraphicFramePr>
          <p:cNvPr id="361" name="Google Shape;361;p47"/>
          <p:cNvGraphicFramePr/>
          <p:nvPr/>
        </p:nvGraphicFramePr>
        <p:xfrm>
          <a:off x="4290175" y="3966875"/>
          <a:ext cx="3000000" cy="3000000"/>
        </p:xfrm>
        <a:graphic>
          <a:graphicData uri="http://schemas.openxmlformats.org/drawingml/2006/table">
            <a:tbl>
              <a:tblPr>
                <a:noFill/>
                <a:tableStyleId>{5C5F6922-5397-4520-881F-C44BC31F1860}</a:tableStyleId>
              </a:tblPr>
              <a:tblGrid>
                <a:gridCol w="566750"/>
                <a:gridCol w="566750"/>
                <a:gridCol w="566750"/>
                <a:gridCol w="566750"/>
              </a:tblGrid>
              <a:tr h="396200">
                <a:tc>
                  <a:txBody>
                    <a:bodyPr/>
                    <a:lstStyle/>
                    <a:p>
                      <a:pPr indent="0" lvl="0" marL="0" rtl="0" algn="l">
                        <a:spcBef>
                          <a:spcPts val="0"/>
                        </a:spcBef>
                        <a:spcAft>
                          <a:spcPts val="0"/>
                        </a:spcAft>
                        <a:buNone/>
                      </a:pPr>
                      <a:r>
                        <a:rPr lang="en-GB" sz="1100"/>
                        <a:t>0.011</a:t>
                      </a:r>
                      <a:endParaRPr sz="1100"/>
                    </a:p>
                  </a:txBody>
                  <a:tcPr marT="91425" marB="91425" marR="91425" marL="91425"/>
                </a:tc>
                <a:tc>
                  <a:txBody>
                    <a:bodyPr/>
                    <a:lstStyle/>
                    <a:p>
                      <a:pPr indent="0" lvl="0" marL="0" rtl="0" algn="l">
                        <a:spcBef>
                          <a:spcPts val="0"/>
                        </a:spcBef>
                        <a:spcAft>
                          <a:spcPts val="0"/>
                        </a:spcAft>
                        <a:buNone/>
                      </a:pPr>
                      <a:r>
                        <a:rPr lang="en-GB" sz="1100"/>
                        <a:t>0.991</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GB" sz="1100"/>
                        <a:t>0.023</a:t>
                      </a:r>
                      <a:endParaRPr sz="1100"/>
                    </a:p>
                  </a:txBody>
                  <a:tcPr marT="91425" marB="91425" marR="91425" marL="91425"/>
                </a:tc>
              </a:tr>
            </a:tbl>
          </a:graphicData>
        </a:graphic>
      </p:graphicFrame>
      <p:grpSp>
        <p:nvGrpSpPr>
          <p:cNvPr id="362" name="Google Shape;362;p47"/>
          <p:cNvGrpSpPr/>
          <p:nvPr/>
        </p:nvGrpSpPr>
        <p:grpSpPr>
          <a:xfrm>
            <a:off x="5391563" y="2741725"/>
            <a:ext cx="64200" cy="469250"/>
            <a:chOff x="9966150" y="4193875"/>
            <a:chExt cx="64200" cy="469250"/>
          </a:xfrm>
        </p:grpSpPr>
        <p:sp>
          <p:nvSpPr>
            <p:cNvPr id="363" name="Google Shape;363;p47"/>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4" name="Google Shape;364;p47"/>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5" name="Google Shape;365;p47"/>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366" name="Google Shape;366;p47"/>
          <p:cNvSpPr txBox="1"/>
          <p:nvPr/>
        </p:nvSpPr>
        <p:spPr>
          <a:xfrm>
            <a:off x="5123175" y="731775"/>
            <a:ext cx="60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768</a:t>
            </a:r>
            <a:endParaRPr sz="1800">
              <a:solidFill>
                <a:schemeClr val="dk2"/>
              </a:solidFill>
              <a:latin typeface="Source Code Pro"/>
              <a:ea typeface="Source Code Pro"/>
              <a:cs typeface="Source Code Pro"/>
              <a:sym typeface="Source Code Pro"/>
            </a:endParaRPr>
          </a:p>
        </p:txBody>
      </p:sp>
      <p:cxnSp>
        <p:nvCxnSpPr>
          <p:cNvPr id="367" name="Google Shape;367;p47"/>
          <p:cNvCxnSpPr>
            <a:stCxn id="366" idx="1"/>
          </p:cNvCxnSpPr>
          <p:nvPr/>
        </p:nvCxnSpPr>
        <p:spPr>
          <a:xfrm rot="10800000">
            <a:off x="4291275" y="962325"/>
            <a:ext cx="831900" cy="300"/>
          </a:xfrm>
          <a:prstGeom prst="straightConnector1">
            <a:avLst/>
          </a:prstGeom>
          <a:noFill/>
          <a:ln cap="flat" cmpd="sng" w="9525">
            <a:solidFill>
              <a:schemeClr val="dk2"/>
            </a:solidFill>
            <a:prstDash val="solid"/>
            <a:round/>
            <a:headEnd len="med" w="med" type="none"/>
            <a:tailEnd len="med" w="med" type="diamond"/>
          </a:ln>
        </p:spPr>
      </p:cxnSp>
      <p:cxnSp>
        <p:nvCxnSpPr>
          <p:cNvPr id="368" name="Google Shape;368;p47"/>
          <p:cNvCxnSpPr>
            <a:endCxn id="366" idx="3"/>
          </p:cNvCxnSpPr>
          <p:nvPr/>
        </p:nvCxnSpPr>
        <p:spPr>
          <a:xfrm rot="10800000">
            <a:off x="5726475" y="962625"/>
            <a:ext cx="831900" cy="300"/>
          </a:xfrm>
          <a:prstGeom prst="straightConnector1">
            <a:avLst/>
          </a:prstGeom>
          <a:noFill/>
          <a:ln cap="flat" cmpd="sng" w="9525">
            <a:solidFill>
              <a:schemeClr val="dk2"/>
            </a:solidFill>
            <a:prstDash val="solid"/>
            <a:round/>
            <a:headEnd len="med" w="med" type="diamond"/>
            <a:tailEnd len="med" w="med" type="none"/>
          </a:ln>
        </p:spPr>
      </p:cxnSp>
      <p:grpSp>
        <p:nvGrpSpPr>
          <p:cNvPr id="369" name="Google Shape;369;p47"/>
          <p:cNvGrpSpPr/>
          <p:nvPr/>
        </p:nvGrpSpPr>
        <p:grpSpPr>
          <a:xfrm rot="5400000">
            <a:off x="5680775" y="1553100"/>
            <a:ext cx="64200" cy="469250"/>
            <a:chOff x="9966150" y="4193875"/>
            <a:chExt cx="64200" cy="469250"/>
          </a:xfrm>
        </p:grpSpPr>
        <p:sp>
          <p:nvSpPr>
            <p:cNvPr id="370" name="Google Shape;370;p47"/>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1" name="Google Shape;371;p47"/>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2" name="Google Shape;372;p47"/>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373" name="Google Shape;373;p47"/>
          <p:cNvGrpSpPr/>
          <p:nvPr/>
        </p:nvGrpSpPr>
        <p:grpSpPr>
          <a:xfrm rot="5400000">
            <a:off x="5680775" y="3930350"/>
            <a:ext cx="64200" cy="469250"/>
            <a:chOff x="9966150" y="4193875"/>
            <a:chExt cx="64200" cy="469250"/>
          </a:xfrm>
        </p:grpSpPr>
        <p:sp>
          <p:nvSpPr>
            <p:cNvPr id="374" name="Google Shape;374;p47"/>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5" name="Google Shape;375;p47"/>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6" name="Google Shape;376;p47"/>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cxnSp>
        <p:nvCxnSpPr>
          <p:cNvPr id="377" name="Google Shape;377;p47"/>
          <p:cNvCxnSpPr/>
          <p:nvPr/>
        </p:nvCxnSpPr>
        <p:spPr>
          <a:xfrm rot="10800000">
            <a:off x="6719038" y="1193450"/>
            <a:ext cx="0" cy="1431300"/>
          </a:xfrm>
          <a:prstGeom prst="straightConnector1">
            <a:avLst/>
          </a:prstGeom>
          <a:noFill/>
          <a:ln cap="flat" cmpd="sng" w="9525">
            <a:solidFill>
              <a:schemeClr val="dk2"/>
            </a:solidFill>
            <a:prstDash val="solid"/>
            <a:round/>
            <a:headEnd len="med" w="med" type="none"/>
            <a:tailEnd len="med" w="med" type="diamond"/>
          </a:ln>
        </p:spPr>
      </p:cxnSp>
      <p:sp>
        <p:nvSpPr>
          <p:cNvPr id="378" name="Google Shape;378;p47"/>
          <p:cNvSpPr txBox="1"/>
          <p:nvPr/>
        </p:nvSpPr>
        <p:spPr>
          <a:xfrm>
            <a:off x="6548388" y="2571750"/>
            <a:ext cx="28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8</a:t>
            </a:r>
            <a:endParaRPr sz="1800">
              <a:solidFill>
                <a:schemeClr val="dk2"/>
              </a:solidFill>
              <a:latin typeface="Source Code Pro"/>
              <a:ea typeface="Source Code Pro"/>
              <a:cs typeface="Source Code Pro"/>
              <a:sym typeface="Source Code Pro"/>
            </a:endParaRPr>
          </a:p>
        </p:txBody>
      </p:sp>
      <p:cxnSp>
        <p:nvCxnSpPr>
          <p:cNvPr id="379" name="Google Shape;379;p47"/>
          <p:cNvCxnSpPr/>
          <p:nvPr/>
        </p:nvCxnSpPr>
        <p:spPr>
          <a:xfrm>
            <a:off x="6722313" y="3033450"/>
            <a:ext cx="0" cy="1353900"/>
          </a:xfrm>
          <a:prstGeom prst="straightConnector1">
            <a:avLst/>
          </a:prstGeom>
          <a:noFill/>
          <a:ln cap="flat" cmpd="sng" w="9525">
            <a:solidFill>
              <a:schemeClr val="dk2"/>
            </a:solidFill>
            <a:prstDash val="solid"/>
            <a:round/>
            <a:headEnd len="med" w="med" type="none"/>
            <a:tailEnd len="med" w="med" type="diamond"/>
          </a:ln>
        </p:spPr>
      </p:cxnSp>
      <p:graphicFrame>
        <p:nvGraphicFramePr>
          <p:cNvPr id="380" name="Google Shape;380;p47"/>
          <p:cNvGraphicFramePr/>
          <p:nvPr/>
        </p:nvGraphicFramePr>
        <p:xfrm>
          <a:off x="7352913" y="1193413"/>
          <a:ext cx="3000000" cy="3000000"/>
        </p:xfrm>
        <a:graphic>
          <a:graphicData uri="http://schemas.openxmlformats.org/drawingml/2006/table">
            <a:tbl>
              <a:tblPr>
                <a:noFill/>
                <a:tableStyleId>{5C5F6922-5397-4520-881F-C44BC31F1860}</a:tableStyleId>
              </a:tblPr>
              <a:tblGrid>
                <a:gridCol w="589275"/>
                <a:gridCol w="589275"/>
              </a:tblGrid>
              <a:tr h="381000">
                <a:tc>
                  <a:txBody>
                    <a:bodyPr/>
                    <a:lstStyle/>
                    <a:p>
                      <a:pPr indent="0" lvl="0" marL="0" rtl="0" algn="ctr">
                        <a:spcBef>
                          <a:spcPts val="0"/>
                        </a:spcBef>
                        <a:spcAft>
                          <a:spcPts val="0"/>
                        </a:spcAft>
                        <a:buNone/>
                      </a:pPr>
                      <a:r>
                        <a:rPr lang="en-GB"/>
                        <a:t>0.19</a:t>
                      </a:r>
                      <a:endParaRPr/>
                    </a:p>
                  </a:txBody>
                  <a:tcPr marT="91425" marB="91425" marR="91425" marL="91425"/>
                </a:tc>
                <a:tc>
                  <a:txBody>
                    <a:bodyPr/>
                    <a:lstStyle/>
                    <a:p>
                      <a:pPr indent="0" lvl="0" marL="0" rtl="0" algn="ctr">
                        <a:spcBef>
                          <a:spcPts val="0"/>
                        </a:spcBef>
                        <a:spcAft>
                          <a:spcPts val="0"/>
                        </a:spcAft>
                        <a:buNone/>
                      </a:pPr>
                      <a:r>
                        <a:rPr lang="en-GB"/>
                        <a:t>‘sat’</a:t>
                      </a:r>
                      <a:endParaRPr/>
                    </a:p>
                  </a:txBody>
                  <a:tcPr marT="91425" marB="91425" marR="91425" marL="91425"/>
                </a:tc>
              </a:tr>
              <a:tr h="381000">
                <a:tc>
                  <a:txBody>
                    <a:bodyPr/>
                    <a:lstStyle/>
                    <a:p>
                      <a:pPr indent="0" lvl="0" marL="0" rtl="0" algn="ctr">
                        <a:spcBef>
                          <a:spcPts val="0"/>
                        </a:spcBef>
                        <a:spcAft>
                          <a:spcPts val="0"/>
                        </a:spcAft>
                        <a:buNone/>
                      </a:pPr>
                      <a:r>
                        <a:rPr lang="en-GB"/>
                        <a:t>0.14</a:t>
                      </a:r>
                      <a:endParaRPr/>
                    </a:p>
                  </a:txBody>
                  <a:tcPr marT="91425" marB="91425" marR="91425" marL="91425"/>
                </a:tc>
                <a:tc>
                  <a:txBody>
                    <a:bodyPr/>
                    <a:lstStyle/>
                    <a:p>
                      <a:pPr indent="0" lvl="0" marL="0" rtl="0" algn="ctr">
                        <a:spcBef>
                          <a:spcPts val="0"/>
                        </a:spcBef>
                        <a:spcAft>
                          <a:spcPts val="0"/>
                        </a:spcAft>
                        <a:buNone/>
                      </a:pPr>
                      <a:r>
                        <a:rPr lang="en-GB"/>
                        <a:t>‘was’</a:t>
                      </a:r>
                      <a:endParaRPr/>
                    </a:p>
                  </a:txBody>
                  <a:tcPr marT="91425" marB="91425" marR="91425" marL="91425"/>
                </a:tc>
              </a:tr>
              <a:tr h="381000">
                <a:tc>
                  <a:txBody>
                    <a:bodyPr/>
                    <a:lstStyle/>
                    <a:p>
                      <a:pPr indent="0" lvl="0" marL="0" rtl="0" algn="ctr">
                        <a:spcBef>
                          <a:spcPts val="0"/>
                        </a:spcBef>
                        <a:spcAft>
                          <a:spcPts val="0"/>
                        </a:spcAft>
                        <a:buNone/>
                      </a:pPr>
                      <a:r>
                        <a:rPr lang="en-GB"/>
                        <a:t>0.07</a:t>
                      </a:r>
                      <a:endParaRPr/>
                    </a:p>
                  </a:txBody>
                  <a:tcPr marT="91425" marB="91425" marR="91425" marL="91425"/>
                </a:tc>
                <a:tc>
                  <a:txBody>
                    <a:bodyPr/>
                    <a:lstStyle/>
                    <a:p>
                      <a:pPr indent="0" lvl="0" marL="0" rtl="0" algn="ctr">
                        <a:spcBef>
                          <a:spcPts val="0"/>
                        </a:spcBef>
                        <a:spcAft>
                          <a:spcPts val="0"/>
                        </a:spcAft>
                        <a:buNone/>
                      </a:pPr>
                      <a:r>
                        <a:rPr lang="en-GB"/>
                        <a:t>‘lay’</a:t>
                      </a:r>
                      <a:endParaRPr/>
                    </a:p>
                  </a:txBody>
                  <a:tcPr marT="91425" marB="91425" marR="91425" marL="91425"/>
                </a:tc>
              </a:tr>
            </a:tbl>
          </a:graphicData>
        </a:graphic>
      </p:graphicFrame>
      <p:grpSp>
        <p:nvGrpSpPr>
          <p:cNvPr id="381" name="Google Shape;381;p47"/>
          <p:cNvGrpSpPr/>
          <p:nvPr/>
        </p:nvGrpSpPr>
        <p:grpSpPr>
          <a:xfrm>
            <a:off x="7910100" y="2939813"/>
            <a:ext cx="64200" cy="469250"/>
            <a:chOff x="9966150" y="4193875"/>
            <a:chExt cx="64200" cy="469250"/>
          </a:xfrm>
        </p:grpSpPr>
        <p:sp>
          <p:nvSpPr>
            <p:cNvPr id="382" name="Google Shape;382;p47"/>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3" name="Google Shape;383;p47"/>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4" name="Google Shape;384;p47"/>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385" name="Google Shape;385;p47"/>
          <p:cNvGraphicFramePr/>
          <p:nvPr/>
        </p:nvGraphicFramePr>
        <p:xfrm>
          <a:off x="7352925" y="3966863"/>
          <a:ext cx="3000000" cy="3000000"/>
        </p:xfrm>
        <a:graphic>
          <a:graphicData uri="http://schemas.openxmlformats.org/drawingml/2006/table">
            <a:tbl>
              <a:tblPr>
                <a:noFill/>
                <a:tableStyleId>{5C5F6922-5397-4520-881F-C44BC31F1860}</a:tableStyleId>
              </a:tblPr>
              <a:tblGrid>
                <a:gridCol w="589275"/>
                <a:gridCol w="589275"/>
              </a:tblGrid>
              <a:tr h="381000">
                <a:tc>
                  <a:txBody>
                    <a:bodyPr/>
                    <a:lstStyle/>
                    <a:p>
                      <a:pPr indent="0" lvl="0" marL="0" rtl="0" algn="ctr">
                        <a:spcBef>
                          <a:spcPts val="0"/>
                        </a:spcBef>
                        <a:spcAft>
                          <a:spcPts val="0"/>
                        </a:spcAft>
                        <a:buNone/>
                      </a:pPr>
                      <a:r>
                        <a:rPr lang="en-GB"/>
                        <a:t>0.01</a:t>
                      </a:r>
                      <a:endParaRPr/>
                    </a:p>
                  </a:txBody>
                  <a:tcPr marT="91425" marB="91425" marR="91425" marL="91425"/>
                </a:tc>
                <a:tc>
                  <a:txBody>
                    <a:bodyPr/>
                    <a:lstStyle/>
                    <a:p>
                      <a:pPr indent="0" lvl="0" marL="0" rtl="0" algn="ctr">
                        <a:spcBef>
                          <a:spcPts val="0"/>
                        </a:spcBef>
                        <a:spcAft>
                          <a:spcPts val="0"/>
                        </a:spcAft>
                        <a:buNone/>
                      </a:pPr>
                      <a:r>
                        <a:rPr lang="en-GB"/>
                        <a:t>‘dog’</a:t>
                      </a:r>
                      <a:endParaRPr/>
                    </a:p>
                  </a:txBody>
                  <a:tcPr marT="91425" marB="91425" marR="91425" marL="91425"/>
                </a:tc>
              </a:tr>
            </a:tbl>
          </a:graphicData>
        </a:graphic>
      </p:graphicFrame>
      <p:cxnSp>
        <p:nvCxnSpPr>
          <p:cNvPr id="386" name="Google Shape;386;p47"/>
          <p:cNvCxnSpPr/>
          <p:nvPr/>
        </p:nvCxnSpPr>
        <p:spPr>
          <a:xfrm flipH="1" rot="10800000">
            <a:off x="8832300" y="1191138"/>
            <a:ext cx="6900" cy="1333200"/>
          </a:xfrm>
          <a:prstGeom prst="straightConnector1">
            <a:avLst/>
          </a:prstGeom>
          <a:noFill/>
          <a:ln cap="flat" cmpd="sng" w="9525">
            <a:solidFill>
              <a:schemeClr val="dk2"/>
            </a:solidFill>
            <a:prstDash val="solid"/>
            <a:round/>
            <a:headEnd len="med" w="med" type="none"/>
            <a:tailEnd len="med" w="med" type="diamond"/>
          </a:ln>
        </p:spPr>
      </p:cxnSp>
      <p:sp>
        <p:nvSpPr>
          <p:cNvPr id="387" name="Google Shape;387;p47"/>
          <p:cNvSpPr txBox="1"/>
          <p:nvPr/>
        </p:nvSpPr>
        <p:spPr>
          <a:xfrm>
            <a:off x="8532575" y="2618550"/>
            <a:ext cx="10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5</a:t>
            </a:r>
            <a:r>
              <a:rPr lang="en-GB" sz="1800">
                <a:solidFill>
                  <a:schemeClr val="dk2"/>
                </a:solidFill>
                <a:latin typeface="Source Code Pro"/>
                <a:ea typeface="Source Code Pro"/>
                <a:cs typeface="Source Code Pro"/>
                <a:sym typeface="Source Code Pro"/>
              </a:rPr>
              <a:t>0k</a:t>
            </a:r>
            <a:endParaRPr sz="1800">
              <a:solidFill>
                <a:schemeClr val="dk2"/>
              </a:solidFill>
              <a:latin typeface="Source Code Pro"/>
              <a:ea typeface="Source Code Pro"/>
              <a:cs typeface="Source Code Pro"/>
              <a:sym typeface="Source Code Pro"/>
            </a:endParaRPr>
          </a:p>
        </p:txBody>
      </p:sp>
      <p:cxnSp>
        <p:nvCxnSpPr>
          <p:cNvPr id="388" name="Google Shape;388;p47"/>
          <p:cNvCxnSpPr/>
          <p:nvPr/>
        </p:nvCxnSpPr>
        <p:spPr>
          <a:xfrm flipH="1">
            <a:off x="8832450" y="3174450"/>
            <a:ext cx="6600" cy="1184700"/>
          </a:xfrm>
          <a:prstGeom prst="straightConnector1">
            <a:avLst/>
          </a:prstGeom>
          <a:noFill/>
          <a:ln cap="flat" cmpd="sng" w="9525">
            <a:solidFill>
              <a:schemeClr val="dk2"/>
            </a:solidFill>
            <a:prstDash val="solid"/>
            <a:round/>
            <a:headEnd len="med" w="med" type="none"/>
            <a:tailEnd len="med" w="med" type="diamond"/>
          </a:ln>
        </p:spPr>
      </p:cxnSp>
      <p:sp>
        <p:nvSpPr>
          <p:cNvPr id="389" name="Google Shape;389;p47"/>
          <p:cNvSpPr/>
          <p:nvPr/>
        </p:nvSpPr>
        <p:spPr>
          <a:xfrm>
            <a:off x="311575" y="1193500"/>
            <a:ext cx="686400" cy="3169500"/>
          </a:xfrm>
          <a:prstGeom prst="rect">
            <a:avLst/>
          </a:prstGeom>
          <a:no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390" name="Google Shape;390;p47"/>
          <p:cNvSpPr/>
          <p:nvPr/>
        </p:nvSpPr>
        <p:spPr>
          <a:xfrm>
            <a:off x="1446625" y="1193500"/>
            <a:ext cx="2361900" cy="3169500"/>
          </a:xfrm>
          <a:prstGeom prst="rect">
            <a:avLst/>
          </a:prstGeom>
          <a:no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391" name="Google Shape;391;p47"/>
          <p:cNvSpPr/>
          <p:nvPr/>
        </p:nvSpPr>
        <p:spPr>
          <a:xfrm>
            <a:off x="4292475" y="1193500"/>
            <a:ext cx="2264700" cy="3169500"/>
          </a:xfrm>
          <a:prstGeom prst="rect">
            <a:avLst/>
          </a:prstGeom>
          <a:no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392" name="Google Shape;392;p47"/>
          <p:cNvSpPr/>
          <p:nvPr/>
        </p:nvSpPr>
        <p:spPr>
          <a:xfrm>
            <a:off x="7352850" y="1193500"/>
            <a:ext cx="1178700" cy="3169500"/>
          </a:xfrm>
          <a:prstGeom prst="rect">
            <a:avLst/>
          </a:prstGeom>
          <a:noFill/>
          <a:ln cap="flat" cmpd="sng" w="9525">
            <a:solidFill>
              <a:srgbClr val="BA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393" name="Google Shape;393;p47"/>
          <p:cNvSpPr/>
          <p:nvPr/>
        </p:nvSpPr>
        <p:spPr>
          <a:xfrm>
            <a:off x="6924813" y="2580100"/>
            <a:ext cx="335100" cy="39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It’s a little more complicated…</a:t>
            </a:r>
            <a:endParaRPr/>
          </a:p>
        </p:txBody>
      </p:sp>
      <p:sp>
        <p:nvSpPr>
          <p:cNvPr id="399" name="Google Shape;399;p4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0" name="Google Shape;400;p48"/>
          <p:cNvPicPr preferRelativeResize="0"/>
          <p:nvPr/>
        </p:nvPicPr>
        <p:blipFill>
          <a:blip r:embed="rId3">
            <a:alphaModFix/>
          </a:blip>
          <a:stretch>
            <a:fillRect/>
          </a:stretch>
        </p:blipFill>
        <p:spPr>
          <a:xfrm>
            <a:off x="0" y="1147898"/>
            <a:ext cx="9143999" cy="399560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49"/>
          <p:cNvPicPr preferRelativeResize="0"/>
          <p:nvPr/>
        </p:nvPicPr>
        <p:blipFill>
          <a:blip r:embed="rId3">
            <a:alphaModFix/>
          </a:blip>
          <a:stretch>
            <a:fillRect/>
          </a:stretch>
        </p:blipFill>
        <p:spPr>
          <a:xfrm>
            <a:off x="0" y="0"/>
            <a:ext cx="9143998" cy="504938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1" name="Google Shape;411;p5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2" name="Google Shape;412;p50"/>
          <p:cNvPicPr preferRelativeResize="0"/>
          <p:nvPr/>
        </p:nvPicPr>
        <p:blipFill>
          <a:blip r:embed="rId3">
            <a:alphaModFix/>
          </a:blip>
          <a:stretch>
            <a:fillRect/>
          </a:stretch>
        </p:blipFill>
        <p:spPr>
          <a:xfrm>
            <a:off x="0" y="0"/>
            <a:ext cx="9611249"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txBox="1"/>
          <p:nvPr>
            <p:ph type="title"/>
          </p:nvPr>
        </p:nvSpPr>
        <p:spPr>
          <a:xfrm>
            <a:off x="490250" y="526350"/>
            <a:ext cx="7863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What about ChatGPT</a:t>
            </a:r>
            <a:endParaRPr/>
          </a:p>
          <a:p>
            <a:pPr indent="0" lvl="0" marL="0" rtl="0" algn="l">
              <a:spcBef>
                <a:spcPts val="0"/>
              </a:spcBef>
              <a:spcAft>
                <a:spcPts val="0"/>
              </a:spcAft>
              <a:buNone/>
            </a:pPr>
            <a:r>
              <a:rPr lang="en-GB" sz="3600">
                <a:solidFill>
                  <a:schemeClr val="accent1"/>
                </a:solidFill>
              </a:rPr>
              <a:t>Not everything is what it seems…</a:t>
            </a:r>
            <a:endParaRPr sz="360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AI means to me</a:t>
            </a:r>
            <a:endParaRPr/>
          </a:p>
        </p:txBody>
      </p:sp>
      <p:pic>
        <p:nvPicPr>
          <p:cNvPr id="78" name="Google Shape;78;p16"/>
          <p:cNvPicPr preferRelativeResize="0"/>
          <p:nvPr/>
        </p:nvPicPr>
        <p:blipFill>
          <a:blip r:embed="rId3">
            <a:alphaModFix/>
          </a:blip>
          <a:stretch>
            <a:fillRect/>
          </a:stretch>
        </p:blipFill>
        <p:spPr>
          <a:xfrm>
            <a:off x="249025" y="1413400"/>
            <a:ext cx="4179725" cy="2612325"/>
          </a:xfrm>
          <a:prstGeom prst="rect">
            <a:avLst/>
          </a:prstGeom>
          <a:noFill/>
          <a:ln>
            <a:noFill/>
          </a:ln>
        </p:spPr>
      </p:pic>
      <p:pic>
        <p:nvPicPr>
          <p:cNvPr id="79" name="Google Shape;79;p16"/>
          <p:cNvPicPr preferRelativeResize="0"/>
          <p:nvPr/>
        </p:nvPicPr>
        <p:blipFill>
          <a:blip r:embed="rId4">
            <a:alphaModFix/>
          </a:blip>
          <a:stretch>
            <a:fillRect/>
          </a:stretch>
        </p:blipFill>
        <p:spPr>
          <a:xfrm>
            <a:off x="4631275" y="1246250"/>
            <a:ext cx="4347775" cy="2946636"/>
          </a:xfrm>
          <a:prstGeom prst="rect">
            <a:avLst/>
          </a:prstGeom>
          <a:noFill/>
          <a:ln>
            <a:noFill/>
          </a:ln>
        </p:spPr>
      </p:pic>
      <p:sp>
        <p:nvSpPr>
          <p:cNvPr id="80" name="Google Shape;80;p16"/>
          <p:cNvSpPr txBox="1"/>
          <p:nvPr/>
        </p:nvSpPr>
        <p:spPr>
          <a:xfrm>
            <a:off x="1517938" y="4192875"/>
            <a:ext cx="164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Rule-based</a:t>
            </a:r>
            <a:endParaRPr sz="1800">
              <a:solidFill>
                <a:schemeClr val="dk2"/>
              </a:solidFill>
              <a:latin typeface="Source Code Pro"/>
              <a:ea typeface="Source Code Pro"/>
              <a:cs typeface="Source Code Pro"/>
              <a:sym typeface="Source Code Pro"/>
            </a:endParaRPr>
          </a:p>
        </p:txBody>
      </p:sp>
      <p:sp>
        <p:nvSpPr>
          <p:cNvPr id="81" name="Google Shape;81;p16"/>
          <p:cNvSpPr txBox="1"/>
          <p:nvPr/>
        </p:nvSpPr>
        <p:spPr>
          <a:xfrm>
            <a:off x="5984200" y="4192875"/>
            <a:ext cx="164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Data</a:t>
            </a:r>
            <a:r>
              <a:rPr lang="en-GB" sz="1800">
                <a:solidFill>
                  <a:schemeClr val="dk2"/>
                </a:solidFill>
                <a:latin typeface="Source Code Pro"/>
                <a:ea typeface="Source Code Pro"/>
                <a:cs typeface="Source Code Pro"/>
                <a:sym typeface="Source Code Pro"/>
              </a:rPr>
              <a:t>-based</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Interacting with GPT Models</a:t>
            </a:r>
            <a:endParaRPr/>
          </a:p>
        </p:txBody>
      </p:sp>
      <p:sp>
        <p:nvSpPr>
          <p:cNvPr id="423" name="Google Shape;423;p52"/>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4" name="Google Shape;424;p52"/>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5" name="Google Shape;425;p52"/>
          <p:cNvPicPr preferRelativeResize="0"/>
          <p:nvPr/>
        </p:nvPicPr>
        <p:blipFill>
          <a:blip r:embed="rId3">
            <a:alphaModFix/>
          </a:blip>
          <a:stretch>
            <a:fillRect/>
          </a:stretch>
        </p:blipFill>
        <p:spPr>
          <a:xfrm>
            <a:off x="311700" y="1228675"/>
            <a:ext cx="3999900" cy="3201762"/>
          </a:xfrm>
          <a:prstGeom prst="rect">
            <a:avLst/>
          </a:prstGeom>
          <a:noFill/>
          <a:ln>
            <a:noFill/>
          </a:ln>
        </p:spPr>
      </p:pic>
      <p:pic>
        <p:nvPicPr>
          <p:cNvPr id="426" name="Google Shape;426;p52"/>
          <p:cNvPicPr preferRelativeResize="0"/>
          <p:nvPr/>
        </p:nvPicPr>
        <p:blipFill>
          <a:blip r:embed="rId4">
            <a:alphaModFix/>
          </a:blip>
          <a:stretch>
            <a:fillRect/>
          </a:stretch>
        </p:blipFill>
        <p:spPr>
          <a:xfrm>
            <a:off x="4832400" y="1228675"/>
            <a:ext cx="3999900" cy="320176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LLMs are stateless!</a:t>
            </a:r>
            <a:endParaRPr/>
          </a:p>
        </p:txBody>
      </p:sp>
      <p:sp>
        <p:nvSpPr>
          <p:cNvPr id="432" name="Google Shape;432;p53"/>
          <p:cNvSpPr/>
          <p:nvPr/>
        </p:nvSpPr>
        <p:spPr>
          <a:xfrm>
            <a:off x="4242746" y="2051275"/>
            <a:ext cx="2438400" cy="2674500"/>
          </a:xfrm>
          <a:prstGeom prst="roundRect">
            <a:avLst>
              <a:gd fmla="val 16667" name="adj"/>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433" name="Google Shape;433;p53"/>
          <p:cNvGraphicFramePr/>
          <p:nvPr/>
        </p:nvGraphicFramePr>
        <p:xfrm>
          <a:off x="327800" y="2199925"/>
          <a:ext cx="3000000" cy="3000000"/>
        </p:xfrm>
        <a:graphic>
          <a:graphicData uri="http://schemas.openxmlformats.org/drawingml/2006/table">
            <a:tbl>
              <a:tblPr>
                <a:noFill/>
                <a:tableStyleId>{5C5F6922-5397-4520-881F-C44BC31F1860}</a:tableStyleId>
              </a:tblPr>
              <a:tblGrid>
                <a:gridCol w="619350"/>
              </a:tblGrid>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‘cat’</a:t>
                      </a:r>
                      <a:endParaRPr/>
                    </a:p>
                  </a:txBody>
                  <a:tcPr marT="91425" marB="91425" marR="91425" marL="91425"/>
                </a:tc>
              </a:tr>
              <a:tr h="292775">
                <a:tc>
                  <a:txBody>
                    <a:bodyPr/>
                    <a:lstStyle/>
                    <a:p>
                      <a:pPr indent="0" lvl="0" marL="0" rtl="0" algn="ctr">
                        <a:spcBef>
                          <a:spcPts val="0"/>
                        </a:spcBef>
                        <a:spcAft>
                          <a:spcPts val="0"/>
                        </a:spcAft>
                        <a:buNone/>
                      </a:pPr>
                      <a:r>
                        <a:rPr lang="en-GB"/>
                        <a:t>‘sat’</a:t>
                      </a:r>
                      <a:endParaRPr/>
                    </a:p>
                  </a:txBody>
                  <a:tcPr marT="91425" marB="91425" marR="91425" marL="91425"/>
                </a:tc>
              </a:tr>
              <a:tr h="292775">
                <a:tc>
                  <a:txBody>
                    <a:bodyPr/>
                    <a:lstStyle/>
                    <a:p>
                      <a:pPr indent="0" lvl="0" marL="0" rtl="0" algn="ctr">
                        <a:spcBef>
                          <a:spcPts val="0"/>
                        </a:spcBef>
                        <a:spcAft>
                          <a:spcPts val="0"/>
                        </a:spcAft>
                        <a:buNone/>
                      </a:pPr>
                      <a:r>
                        <a:rPr lang="en-GB"/>
                        <a:t>‘on’</a:t>
                      </a:r>
                      <a:endParaRPr/>
                    </a:p>
                  </a:txBody>
                  <a:tcPr marT="91425" marB="91425" marR="91425" marL="91425"/>
                </a:tc>
              </a:tr>
              <a:tr h="292775">
                <a:tc>
                  <a:txBody>
                    <a:bodyPr/>
                    <a:lstStyle/>
                    <a:p>
                      <a:pPr indent="0" lvl="0" marL="0" rtl="0" algn="ctr">
                        <a:spcBef>
                          <a:spcPts val="0"/>
                        </a:spcBef>
                        <a:spcAft>
                          <a:spcPts val="0"/>
                        </a:spcAft>
                        <a:buNone/>
                      </a:pPr>
                      <a:r>
                        <a:rPr lang="en-GB"/>
                        <a:t>‘the’</a:t>
                      </a:r>
                      <a:endParaRPr/>
                    </a:p>
                  </a:txBody>
                  <a:tcPr marT="91425" marB="91425" marR="91425" marL="91425"/>
                </a:tc>
              </a:tr>
              <a:tr h="292775">
                <a:tc>
                  <a:txBody>
                    <a:bodyPr/>
                    <a:lstStyle/>
                    <a:p>
                      <a:pPr indent="0" lvl="0" marL="0" rtl="0" algn="ctr">
                        <a:spcBef>
                          <a:spcPts val="0"/>
                        </a:spcBef>
                        <a:spcAft>
                          <a:spcPts val="0"/>
                        </a:spcAft>
                        <a:buNone/>
                      </a:pPr>
                      <a:r>
                        <a:rPr lang="en-GB"/>
                        <a:t>‘mat’</a:t>
                      </a:r>
                      <a:endParaRPr/>
                    </a:p>
                  </a:txBody>
                  <a:tcPr marT="91425" marB="91425" marR="91425" marL="91425"/>
                </a:tc>
              </a:tr>
            </a:tbl>
          </a:graphicData>
        </a:graphic>
      </p:graphicFrame>
      <p:graphicFrame>
        <p:nvGraphicFramePr>
          <p:cNvPr id="434" name="Google Shape;434;p53"/>
          <p:cNvGraphicFramePr/>
          <p:nvPr/>
        </p:nvGraphicFramePr>
        <p:xfrm>
          <a:off x="1580550" y="1803725"/>
          <a:ext cx="3000000" cy="3000000"/>
        </p:xfrm>
        <a:graphic>
          <a:graphicData uri="http://schemas.openxmlformats.org/drawingml/2006/table">
            <a:tbl>
              <a:tblPr>
                <a:noFill/>
                <a:tableStyleId>{5C5F6922-5397-4520-881F-C44BC31F1860}</a:tableStyleId>
              </a:tblPr>
              <a:tblGrid>
                <a:gridCol w="869225"/>
              </a:tblGrid>
              <a:tr h="381000">
                <a:tc>
                  <a:txBody>
                    <a:bodyPr/>
                    <a:lstStyle/>
                    <a:p>
                      <a:pPr indent="0" lvl="0" marL="0" rtl="0" algn="ctr">
                        <a:spcBef>
                          <a:spcPts val="0"/>
                        </a:spcBef>
                        <a:spcAft>
                          <a:spcPts val="0"/>
                        </a:spcAft>
                        <a:buNone/>
                      </a:pPr>
                      <a:r>
                        <a:rPr lang="en-GB"/>
                        <a:t>‘&lt;bos&gt;’’</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‘cat’</a:t>
                      </a:r>
                      <a:endParaRPr/>
                    </a:p>
                  </a:txBody>
                  <a:tcPr marT="91425" marB="91425" marR="91425" marL="91425"/>
                </a:tc>
              </a:tr>
              <a:tr h="381000">
                <a:tc>
                  <a:txBody>
                    <a:bodyPr/>
                    <a:lstStyle/>
                    <a:p>
                      <a:pPr indent="0" lvl="0" marL="0" rtl="0" algn="ctr">
                        <a:spcBef>
                          <a:spcPts val="0"/>
                        </a:spcBef>
                        <a:spcAft>
                          <a:spcPts val="0"/>
                        </a:spcAft>
                        <a:buNone/>
                      </a:pPr>
                      <a:r>
                        <a:rPr lang="en-GB"/>
                        <a:t>‘sat</a:t>
                      </a:r>
                      <a:endParaRPr/>
                    </a:p>
                  </a:txBody>
                  <a:tcPr marT="91425" marB="91425" marR="91425" marL="91425"/>
                </a:tc>
              </a:tr>
              <a:tr h="381000">
                <a:tc>
                  <a:txBody>
                    <a:bodyPr/>
                    <a:lstStyle/>
                    <a:p>
                      <a:pPr indent="0" lvl="0" marL="0" rtl="0" algn="ctr">
                        <a:spcBef>
                          <a:spcPts val="0"/>
                        </a:spcBef>
                        <a:spcAft>
                          <a:spcPts val="0"/>
                        </a:spcAft>
                        <a:buNone/>
                      </a:pPr>
                      <a:r>
                        <a:rPr lang="en-GB"/>
                        <a:t>‘on’</a:t>
                      </a:r>
                      <a:endParaRPr/>
                    </a:p>
                  </a:txBody>
                  <a:tcPr marT="91425" marB="91425" marR="91425" marL="91425"/>
                </a:tc>
              </a:tr>
              <a:tr h="381000">
                <a:tc>
                  <a:txBody>
                    <a:bodyPr/>
                    <a:lstStyle/>
                    <a:p>
                      <a:pPr indent="0" lvl="0" marL="0" rtl="0" algn="ctr">
                        <a:spcBef>
                          <a:spcPts val="0"/>
                        </a:spcBef>
                        <a:spcAft>
                          <a:spcPts val="0"/>
                        </a:spcAft>
                        <a:buNone/>
                      </a:pPr>
                      <a:r>
                        <a:rPr lang="en-GB"/>
                        <a:t>‘the’</a:t>
                      </a:r>
                      <a:endParaRPr/>
                    </a:p>
                  </a:txBody>
                  <a:tcPr marT="91425" marB="91425" marR="91425" marL="91425"/>
                </a:tc>
              </a:tr>
              <a:tr h="381000">
                <a:tc>
                  <a:txBody>
                    <a:bodyPr/>
                    <a:lstStyle/>
                    <a:p>
                      <a:pPr indent="0" lvl="0" marL="0" rtl="0" algn="ctr">
                        <a:spcBef>
                          <a:spcPts val="0"/>
                        </a:spcBef>
                        <a:spcAft>
                          <a:spcPts val="0"/>
                        </a:spcAft>
                        <a:buNone/>
                      </a:pPr>
                      <a:r>
                        <a:rPr lang="en-GB"/>
                        <a:t>‘mat’</a:t>
                      </a:r>
                      <a:endParaRPr/>
                    </a:p>
                  </a:txBody>
                  <a:tcPr marT="91425" marB="91425" marR="91425" marL="91425"/>
                </a:tc>
              </a:tr>
              <a:tr h="381000">
                <a:tc>
                  <a:txBody>
                    <a:bodyPr/>
                    <a:lstStyle/>
                    <a:p>
                      <a:pPr indent="0" lvl="0" marL="0" rtl="0" algn="ctr">
                        <a:spcBef>
                          <a:spcPts val="0"/>
                        </a:spcBef>
                        <a:spcAft>
                          <a:spcPts val="0"/>
                        </a:spcAft>
                        <a:buNone/>
                      </a:pPr>
                      <a:r>
                        <a:rPr lang="en-GB"/>
                        <a:t>‘&lt;eos&gt;’</a:t>
                      </a:r>
                      <a:endParaRPr/>
                    </a:p>
                  </a:txBody>
                  <a:tcPr marT="91425" marB="91425" marR="91425" marL="91425"/>
                </a:tc>
              </a:tr>
            </a:tbl>
          </a:graphicData>
        </a:graphic>
      </p:graphicFrame>
      <p:graphicFrame>
        <p:nvGraphicFramePr>
          <p:cNvPr id="435" name="Google Shape;435;p53"/>
          <p:cNvGraphicFramePr/>
          <p:nvPr/>
        </p:nvGraphicFramePr>
        <p:xfrm>
          <a:off x="3121600" y="1803725"/>
          <a:ext cx="3000000" cy="3000000"/>
        </p:xfrm>
        <a:graphic>
          <a:graphicData uri="http://schemas.openxmlformats.org/drawingml/2006/table">
            <a:tbl>
              <a:tblPr>
                <a:noFill/>
                <a:tableStyleId>{5C5F6922-5397-4520-881F-C44BC31F1860}</a:tableStyleId>
              </a:tblPr>
              <a:tblGrid>
                <a:gridCol w="796575"/>
              </a:tblGrid>
              <a:tr h="381000">
                <a:tc>
                  <a:txBody>
                    <a:bodyPr/>
                    <a:lstStyle/>
                    <a:p>
                      <a:pPr indent="0" lvl="0" marL="0" rtl="0" algn="ctr">
                        <a:spcBef>
                          <a:spcPts val="0"/>
                        </a:spcBef>
                        <a:spcAft>
                          <a:spcPts val="0"/>
                        </a:spcAft>
                        <a:buNone/>
                      </a:pPr>
                      <a:r>
                        <a:rPr lang="en-GB"/>
                        <a:t>101</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4937</a:t>
                      </a:r>
                      <a:endParaRPr/>
                    </a:p>
                  </a:txBody>
                  <a:tcPr marT="91425" marB="91425" marR="91425" marL="91425"/>
                </a:tc>
              </a:tr>
              <a:tr h="381000">
                <a:tc>
                  <a:txBody>
                    <a:bodyPr/>
                    <a:lstStyle/>
                    <a:p>
                      <a:pPr indent="0" lvl="0" marL="0" rtl="0" algn="ctr">
                        <a:spcBef>
                          <a:spcPts val="0"/>
                        </a:spcBef>
                        <a:spcAft>
                          <a:spcPts val="0"/>
                        </a:spcAft>
                        <a:buNone/>
                      </a:pPr>
                      <a:r>
                        <a:rPr lang="en-GB"/>
                        <a:t>6583</a:t>
                      </a:r>
                      <a:endParaRPr/>
                    </a:p>
                  </a:txBody>
                  <a:tcPr marT="91425" marB="91425" marR="91425" marL="91425"/>
                </a:tc>
              </a:tr>
              <a:tr h="381000">
                <a:tc>
                  <a:txBody>
                    <a:bodyPr/>
                    <a:lstStyle/>
                    <a:p>
                      <a:pPr indent="0" lvl="0" marL="0" rtl="0" algn="ctr">
                        <a:spcBef>
                          <a:spcPts val="0"/>
                        </a:spcBef>
                        <a:spcAft>
                          <a:spcPts val="0"/>
                        </a:spcAft>
                        <a:buNone/>
                      </a:pPr>
                      <a:r>
                        <a:rPr lang="en-GB"/>
                        <a:t>2006</a:t>
                      </a:r>
                      <a:endParaRPr/>
                    </a:p>
                  </a:txBody>
                  <a:tcPr marT="91425" marB="91425" marR="91425" marL="91425"/>
                </a:tc>
              </a:tr>
              <a:tr h="381000">
                <a:tc>
                  <a:txBody>
                    <a:bodyPr/>
                    <a:lstStyle/>
                    <a:p>
                      <a:pPr indent="0" lvl="0" marL="0" rtl="0" algn="ctr">
                        <a:spcBef>
                          <a:spcPts val="0"/>
                        </a:spcBef>
                        <a:spcAft>
                          <a:spcPts val="0"/>
                        </a:spcAft>
                        <a:buNone/>
                      </a:pPr>
                      <a:r>
                        <a:rPr lang="en-GB"/>
                        <a:t>1996</a:t>
                      </a:r>
                      <a:endParaRPr/>
                    </a:p>
                  </a:txBody>
                  <a:tcPr marT="91425" marB="91425" marR="91425" marL="91425"/>
                </a:tc>
              </a:tr>
              <a:tr h="381000">
                <a:tc>
                  <a:txBody>
                    <a:bodyPr/>
                    <a:lstStyle/>
                    <a:p>
                      <a:pPr indent="0" lvl="0" marL="0" rtl="0" algn="ctr">
                        <a:spcBef>
                          <a:spcPts val="0"/>
                        </a:spcBef>
                        <a:spcAft>
                          <a:spcPts val="0"/>
                        </a:spcAft>
                        <a:buNone/>
                      </a:pPr>
                      <a:r>
                        <a:rPr lang="en-GB"/>
                        <a:t>13523</a:t>
                      </a:r>
                      <a:endParaRPr/>
                    </a:p>
                  </a:txBody>
                  <a:tcPr marT="91425" marB="91425" marR="91425" marL="91425"/>
                </a:tc>
              </a:tr>
              <a:tr h="381000">
                <a:tc>
                  <a:txBody>
                    <a:bodyPr/>
                    <a:lstStyle/>
                    <a:p>
                      <a:pPr indent="0" lvl="0" marL="0" rtl="0" algn="ctr">
                        <a:spcBef>
                          <a:spcPts val="0"/>
                        </a:spcBef>
                        <a:spcAft>
                          <a:spcPts val="0"/>
                        </a:spcAft>
                        <a:buNone/>
                      </a:pPr>
                      <a:r>
                        <a:rPr lang="en-GB"/>
                        <a:t>102</a:t>
                      </a:r>
                      <a:endParaRPr/>
                    </a:p>
                  </a:txBody>
                  <a:tcPr marT="91425" marB="91425" marR="91425" marL="91425"/>
                </a:tc>
              </a:tr>
            </a:tbl>
          </a:graphicData>
        </a:graphic>
      </p:graphicFrame>
      <p:graphicFrame>
        <p:nvGraphicFramePr>
          <p:cNvPr id="436" name="Google Shape;436;p53"/>
          <p:cNvGraphicFramePr/>
          <p:nvPr/>
        </p:nvGraphicFramePr>
        <p:xfrm>
          <a:off x="6889600" y="2190925"/>
          <a:ext cx="3000000" cy="3000000"/>
        </p:xfrm>
        <a:graphic>
          <a:graphicData uri="http://schemas.openxmlformats.org/drawingml/2006/table">
            <a:tbl>
              <a:tblPr>
                <a:noFill/>
                <a:tableStyleId>{5C5F6922-5397-4520-881F-C44BC31F1860}</a:tableStyleId>
              </a:tblPr>
              <a:tblGrid>
                <a:gridCol w="971350"/>
                <a:gridCol w="971350"/>
              </a:tblGrid>
              <a:tr h="381000">
                <a:tc>
                  <a:txBody>
                    <a:bodyPr/>
                    <a:lstStyle/>
                    <a:p>
                      <a:pPr indent="0" lvl="0" marL="0" rtl="0" algn="ctr">
                        <a:spcBef>
                          <a:spcPts val="0"/>
                        </a:spcBef>
                        <a:spcAft>
                          <a:spcPts val="0"/>
                        </a:spcAft>
                        <a:buNone/>
                      </a:pPr>
                      <a:r>
                        <a:rPr lang="en-GB"/>
                        <a:t>‘mat’</a:t>
                      </a:r>
                      <a:endParaRPr/>
                    </a:p>
                  </a:txBody>
                  <a:tcPr marT="91425" marB="91425" marR="91425" marL="91425"/>
                </a:tc>
                <a:tc>
                  <a:txBody>
                    <a:bodyPr/>
                    <a:lstStyle/>
                    <a:p>
                      <a:pPr indent="0" lvl="0" marL="0" rtl="0" algn="ctr">
                        <a:spcBef>
                          <a:spcPts val="0"/>
                        </a:spcBef>
                        <a:spcAft>
                          <a:spcPts val="0"/>
                        </a:spcAft>
                        <a:buNone/>
                      </a:pPr>
                      <a:r>
                        <a:rPr lang="en-GB"/>
                        <a:t>0.19</a:t>
                      </a:r>
                      <a:endParaRPr/>
                    </a:p>
                  </a:txBody>
                  <a:tcPr marT="91425" marB="91425" marR="91425" marL="91425"/>
                </a:tc>
              </a:tr>
              <a:tr h="381000">
                <a:tc>
                  <a:txBody>
                    <a:bodyPr/>
                    <a:lstStyle/>
                    <a:p>
                      <a:pPr indent="0" lvl="0" marL="0" rtl="0" algn="ctr">
                        <a:spcBef>
                          <a:spcPts val="0"/>
                        </a:spcBef>
                        <a:spcAft>
                          <a:spcPts val="0"/>
                        </a:spcAft>
                        <a:buNone/>
                      </a:pPr>
                      <a:r>
                        <a:rPr lang="en-GB"/>
                        <a:t>‘dog’</a:t>
                      </a:r>
                      <a:endParaRPr/>
                    </a:p>
                  </a:txBody>
                  <a:tcPr marT="91425" marB="91425" marR="91425" marL="91425"/>
                </a:tc>
                <a:tc>
                  <a:txBody>
                    <a:bodyPr/>
                    <a:lstStyle/>
                    <a:p>
                      <a:pPr indent="0" lvl="0" marL="0" rtl="0" algn="ctr">
                        <a:spcBef>
                          <a:spcPts val="0"/>
                        </a:spcBef>
                        <a:spcAft>
                          <a:spcPts val="0"/>
                        </a:spcAft>
                        <a:buNone/>
                      </a:pPr>
                      <a:r>
                        <a:rPr lang="en-GB"/>
                        <a:t>0.14</a:t>
                      </a:r>
                      <a:endParaRPr/>
                    </a:p>
                  </a:txBody>
                  <a:tcPr marT="91425" marB="91425" marR="91425" marL="91425"/>
                </a:tc>
              </a:tr>
              <a:tr h="381000">
                <a:tc>
                  <a:txBody>
                    <a:bodyPr/>
                    <a:lstStyle/>
                    <a:p>
                      <a:pPr indent="0" lvl="0" marL="0" rtl="0" algn="ctr">
                        <a:spcBef>
                          <a:spcPts val="0"/>
                        </a:spcBef>
                        <a:spcAft>
                          <a:spcPts val="0"/>
                        </a:spcAft>
                        <a:buNone/>
                      </a:pPr>
                      <a:r>
                        <a:rPr lang="en-GB"/>
                        <a:t>‘hippo’</a:t>
                      </a:r>
                      <a:endParaRPr/>
                    </a:p>
                  </a:txBody>
                  <a:tcPr marT="91425" marB="91425" marR="91425" marL="91425"/>
                </a:tc>
                <a:tc>
                  <a:txBody>
                    <a:bodyPr/>
                    <a:lstStyle/>
                    <a:p>
                      <a:pPr indent="0" lvl="0" marL="0" rtl="0" algn="ctr">
                        <a:spcBef>
                          <a:spcPts val="0"/>
                        </a:spcBef>
                        <a:spcAft>
                          <a:spcPts val="0"/>
                        </a:spcAft>
                        <a:buNone/>
                      </a:pPr>
                      <a:r>
                        <a:rPr lang="en-GB"/>
                        <a:t>0.07</a:t>
                      </a:r>
                      <a:endParaRPr/>
                    </a:p>
                  </a:txBody>
                  <a:tcPr marT="91425" marB="91425" marR="91425" marL="91425"/>
                </a:tc>
              </a:tr>
            </a:tbl>
          </a:graphicData>
        </a:graphic>
      </p:graphicFrame>
      <p:grpSp>
        <p:nvGrpSpPr>
          <p:cNvPr id="437" name="Google Shape;437;p53"/>
          <p:cNvGrpSpPr/>
          <p:nvPr/>
        </p:nvGrpSpPr>
        <p:grpSpPr>
          <a:xfrm>
            <a:off x="7828850" y="3550100"/>
            <a:ext cx="64200" cy="469250"/>
            <a:chOff x="9966150" y="4193875"/>
            <a:chExt cx="64200" cy="469250"/>
          </a:xfrm>
        </p:grpSpPr>
        <p:sp>
          <p:nvSpPr>
            <p:cNvPr id="438" name="Google Shape;438;p53"/>
            <p:cNvSpPr/>
            <p:nvPr/>
          </p:nvSpPr>
          <p:spPr>
            <a:xfrm>
              <a:off x="9966150" y="419387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9" name="Google Shape;439;p53"/>
            <p:cNvSpPr/>
            <p:nvPr/>
          </p:nvSpPr>
          <p:spPr>
            <a:xfrm>
              <a:off x="9966150" y="4390850"/>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0" name="Google Shape;440;p53"/>
            <p:cNvSpPr/>
            <p:nvPr/>
          </p:nvSpPr>
          <p:spPr>
            <a:xfrm>
              <a:off x="9966150" y="4587825"/>
              <a:ext cx="64200" cy="75300"/>
            </a:xfrm>
            <a:prstGeom prst="ellipse">
              <a:avLst/>
            </a:prstGeom>
            <a:solidFill>
              <a:srgbClr val="DFE3E5"/>
            </a:solidFill>
            <a:ln cap="flat" cmpd="sng" w="9525">
              <a:solidFill>
                <a:srgbClr val="335B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aphicFrame>
        <p:nvGraphicFramePr>
          <p:cNvPr id="441" name="Google Shape;441;p53"/>
          <p:cNvGraphicFramePr/>
          <p:nvPr/>
        </p:nvGraphicFramePr>
        <p:xfrm>
          <a:off x="6889600" y="4189925"/>
          <a:ext cx="3000000" cy="3000000"/>
        </p:xfrm>
        <a:graphic>
          <a:graphicData uri="http://schemas.openxmlformats.org/drawingml/2006/table">
            <a:tbl>
              <a:tblPr>
                <a:noFill/>
                <a:tableStyleId>{5C5F6922-5397-4520-881F-C44BC31F1860}</a:tableStyleId>
              </a:tblPr>
              <a:tblGrid>
                <a:gridCol w="971350"/>
                <a:gridCol w="971350"/>
              </a:tblGrid>
              <a:tr h="381000">
                <a:tc>
                  <a:txBody>
                    <a:bodyPr/>
                    <a:lstStyle/>
                    <a:p>
                      <a:pPr indent="0" lvl="0" marL="0" rtl="0" algn="ctr">
                        <a:spcBef>
                          <a:spcPts val="0"/>
                        </a:spcBef>
                        <a:spcAft>
                          <a:spcPts val="0"/>
                        </a:spcAft>
                        <a:buNone/>
                      </a:pPr>
                      <a:r>
                        <a:rPr lang="en-GB"/>
                        <a:t>‘was’</a:t>
                      </a:r>
                      <a:endParaRPr/>
                    </a:p>
                  </a:txBody>
                  <a:tcPr marT="91425" marB="91425" marR="91425" marL="91425"/>
                </a:tc>
                <a:tc>
                  <a:txBody>
                    <a:bodyPr/>
                    <a:lstStyle/>
                    <a:p>
                      <a:pPr indent="0" lvl="0" marL="0" rtl="0" algn="ctr">
                        <a:spcBef>
                          <a:spcPts val="0"/>
                        </a:spcBef>
                        <a:spcAft>
                          <a:spcPts val="0"/>
                        </a:spcAft>
                        <a:buNone/>
                      </a:pPr>
                      <a:r>
                        <a:rPr lang="en-GB"/>
                        <a:t>0.000001</a:t>
                      </a:r>
                      <a:endParaRPr/>
                    </a:p>
                  </a:txBody>
                  <a:tcPr marT="91425" marB="91425" marR="91425" marL="91425"/>
                </a:tc>
              </a:tr>
            </a:tbl>
          </a:graphicData>
        </a:graphic>
      </p:graphicFrame>
      <p:sp>
        <p:nvSpPr>
          <p:cNvPr id="442" name="Google Shape;442;p53"/>
          <p:cNvSpPr/>
          <p:nvPr/>
        </p:nvSpPr>
        <p:spPr>
          <a:xfrm>
            <a:off x="979450"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3" name="Google Shape;443;p53"/>
          <p:cNvSpPr/>
          <p:nvPr/>
        </p:nvSpPr>
        <p:spPr>
          <a:xfrm>
            <a:off x="2501288" y="3314725"/>
            <a:ext cx="5688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4" name="Google Shape;444;p53"/>
          <p:cNvSpPr/>
          <p:nvPr/>
        </p:nvSpPr>
        <p:spPr>
          <a:xfrm>
            <a:off x="4016296" y="3314725"/>
            <a:ext cx="6843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5" name="Google Shape;445;p53"/>
          <p:cNvSpPr/>
          <p:nvPr/>
        </p:nvSpPr>
        <p:spPr>
          <a:xfrm>
            <a:off x="6197595" y="3314725"/>
            <a:ext cx="619500" cy="147600"/>
          </a:xfrm>
          <a:prstGeom prst="rightArrow">
            <a:avLst>
              <a:gd fmla="val 50000" name="adj1"/>
              <a:gd fmla="val 50000" name="adj2"/>
            </a:avLst>
          </a:prstGeom>
          <a:solidFill>
            <a:srgbClr val="DFE3E5"/>
          </a:solidFill>
          <a:ln cap="flat" cmpd="sng" w="9525">
            <a:solidFill>
              <a:srgbClr val="335B7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46" name="Google Shape;446;p53"/>
          <p:cNvPicPr preferRelativeResize="0"/>
          <p:nvPr/>
        </p:nvPicPr>
        <p:blipFill>
          <a:blip r:embed="rId3">
            <a:alphaModFix/>
          </a:blip>
          <a:stretch>
            <a:fillRect/>
          </a:stretch>
        </p:blipFill>
        <p:spPr>
          <a:xfrm>
            <a:off x="4125662" y="2110300"/>
            <a:ext cx="2556450" cy="2556450"/>
          </a:xfrm>
          <a:prstGeom prst="rect">
            <a:avLst/>
          </a:prstGeom>
          <a:noFill/>
          <a:ln>
            <a:noFill/>
          </a:ln>
        </p:spPr>
      </p:pic>
      <p:sp>
        <p:nvSpPr>
          <p:cNvPr id="447" name="Google Shape;447;p53"/>
          <p:cNvSpPr/>
          <p:nvPr/>
        </p:nvSpPr>
        <p:spPr>
          <a:xfrm>
            <a:off x="1580550" y="4180925"/>
            <a:ext cx="869100" cy="396300"/>
          </a:xfrm>
          <a:prstGeom prst="rect">
            <a:avLst/>
          </a:prstGeom>
          <a:noFill/>
          <a:ln cap="flat" cmpd="sng" w="19050">
            <a:solidFill>
              <a:srgbClr val="9900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LLMs are Stateless!</a:t>
            </a:r>
            <a:endParaRPr/>
          </a:p>
        </p:txBody>
      </p:sp>
      <p:pic>
        <p:nvPicPr>
          <p:cNvPr id="453" name="Google Shape;453;p54"/>
          <p:cNvPicPr preferRelativeResize="0"/>
          <p:nvPr/>
        </p:nvPicPr>
        <p:blipFill>
          <a:blip r:embed="rId3">
            <a:alphaModFix/>
          </a:blip>
          <a:stretch>
            <a:fillRect/>
          </a:stretch>
        </p:blipFill>
        <p:spPr>
          <a:xfrm>
            <a:off x="5059725" y="1283450"/>
            <a:ext cx="1927000" cy="1927000"/>
          </a:xfrm>
          <a:prstGeom prst="rect">
            <a:avLst/>
          </a:prstGeom>
          <a:noFill/>
          <a:ln>
            <a:noFill/>
          </a:ln>
        </p:spPr>
      </p:pic>
      <p:sp>
        <p:nvSpPr>
          <p:cNvPr id="454" name="Google Shape;454;p54"/>
          <p:cNvSpPr/>
          <p:nvPr/>
        </p:nvSpPr>
        <p:spPr>
          <a:xfrm>
            <a:off x="75075" y="1893025"/>
            <a:ext cx="1195500" cy="1187700"/>
          </a:xfrm>
          <a:prstGeom prst="smileyFace">
            <a:avLst>
              <a:gd fmla="val 4653"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55" name="Google Shape;455;p54"/>
          <p:cNvSpPr/>
          <p:nvPr/>
        </p:nvSpPr>
        <p:spPr>
          <a:xfrm>
            <a:off x="2602875" y="1093850"/>
            <a:ext cx="411000" cy="37509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56" name="Google Shape;456;p54"/>
          <p:cNvSpPr/>
          <p:nvPr/>
        </p:nvSpPr>
        <p:spPr>
          <a:xfrm>
            <a:off x="1417975" y="1967750"/>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57" name="Google Shape;457;p54"/>
          <p:cNvSpPr/>
          <p:nvPr/>
        </p:nvSpPr>
        <p:spPr>
          <a:xfrm rot="10800000">
            <a:off x="1417975" y="2683900"/>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58" name="Google Shape;458;p54"/>
          <p:cNvSpPr txBox="1"/>
          <p:nvPr/>
        </p:nvSpPr>
        <p:spPr>
          <a:xfrm>
            <a:off x="1330826" y="1506050"/>
            <a:ext cx="87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Query</a:t>
            </a:r>
            <a:endParaRPr sz="1800">
              <a:solidFill>
                <a:schemeClr val="dk2"/>
              </a:solidFill>
              <a:latin typeface="Source Code Pro"/>
              <a:ea typeface="Source Code Pro"/>
              <a:cs typeface="Source Code Pro"/>
              <a:sym typeface="Source Code Pro"/>
            </a:endParaRPr>
          </a:p>
        </p:txBody>
      </p:sp>
      <p:sp>
        <p:nvSpPr>
          <p:cNvPr id="459" name="Google Shape;459;p54"/>
          <p:cNvSpPr txBox="1"/>
          <p:nvPr/>
        </p:nvSpPr>
        <p:spPr>
          <a:xfrm>
            <a:off x="1170675" y="2938350"/>
            <a:ext cx="143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Response</a:t>
            </a:r>
            <a:endParaRPr sz="1800">
              <a:solidFill>
                <a:schemeClr val="dk2"/>
              </a:solidFill>
              <a:latin typeface="Source Code Pro"/>
              <a:ea typeface="Source Code Pro"/>
              <a:cs typeface="Source Code Pro"/>
              <a:sym typeface="Source Code Pro"/>
            </a:endParaRPr>
          </a:p>
        </p:txBody>
      </p:sp>
      <p:sp>
        <p:nvSpPr>
          <p:cNvPr id="460" name="Google Shape;460;p54"/>
          <p:cNvSpPr/>
          <p:nvPr/>
        </p:nvSpPr>
        <p:spPr>
          <a:xfrm>
            <a:off x="7150200" y="1226300"/>
            <a:ext cx="1320000" cy="1021200"/>
          </a:xfrm>
          <a:prstGeom prst="snip1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Chat history</a:t>
            </a:r>
            <a:endParaRPr>
              <a:latin typeface="Source Code Pro"/>
              <a:ea typeface="Source Code Pro"/>
              <a:cs typeface="Source Code Pro"/>
              <a:sym typeface="Source Code Pro"/>
            </a:endParaRPr>
          </a:p>
        </p:txBody>
      </p:sp>
      <p:sp>
        <p:nvSpPr>
          <p:cNvPr id="461" name="Google Shape;461;p54"/>
          <p:cNvSpPr/>
          <p:nvPr/>
        </p:nvSpPr>
        <p:spPr>
          <a:xfrm>
            <a:off x="3414125" y="2115050"/>
            <a:ext cx="1320000" cy="378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462" name="Google Shape;462;p54"/>
          <p:cNvSpPr/>
          <p:nvPr/>
        </p:nvSpPr>
        <p:spPr>
          <a:xfrm>
            <a:off x="3414125" y="1093850"/>
            <a:ext cx="1320000" cy="1021200"/>
          </a:xfrm>
          <a:prstGeom prst="snip1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Chat history</a:t>
            </a:r>
            <a:endParaRPr>
              <a:latin typeface="Source Code Pro"/>
              <a:ea typeface="Source Code Pro"/>
              <a:cs typeface="Source Code Pro"/>
              <a:sym typeface="Source Code Pro"/>
            </a:endParaRPr>
          </a:p>
        </p:txBody>
      </p:sp>
      <p:sp>
        <p:nvSpPr>
          <p:cNvPr id="463" name="Google Shape;463;p54"/>
          <p:cNvSpPr/>
          <p:nvPr/>
        </p:nvSpPr>
        <p:spPr>
          <a:xfrm>
            <a:off x="4856737" y="546900"/>
            <a:ext cx="2170843" cy="959146"/>
          </a:xfrm>
          <a:custGeom>
            <a:rect b="b" l="l" r="r" t="t"/>
            <a:pathLst>
              <a:path extrusionOk="0" h="52348" w="96643">
                <a:moveTo>
                  <a:pt x="96643" y="52349"/>
                </a:moveTo>
                <a:cubicBezTo>
                  <a:pt x="88922" y="43631"/>
                  <a:pt x="66421" y="706"/>
                  <a:pt x="50314" y="42"/>
                </a:cubicBezTo>
                <a:cubicBezTo>
                  <a:pt x="34207" y="-622"/>
                  <a:pt x="8386" y="40310"/>
                  <a:pt x="0" y="48364"/>
                </a:cubicBezTo>
              </a:path>
            </a:pathLst>
          </a:custGeom>
          <a:noFill/>
          <a:ln cap="flat" cmpd="sng" w="28575">
            <a:solidFill>
              <a:srgbClr val="000000"/>
            </a:solidFill>
            <a:prstDash val="solid"/>
            <a:round/>
            <a:headEnd len="med" w="med" type="none"/>
            <a:tailEnd len="med" w="med" type="stealth"/>
          </a:ln>
        </p:spPr>
      </p:sp>
      <p:sp>
        <p:nvSpPr>
          <p:cNvPr id="464" name="Google Shape;464;p54"/>
          <p:cNvSpPr/>
          <p:nvPr/>
        </p:nvSpPr>
        <p:spPr>
          <a:xfrm>
            <a:off x="5363225" y="4047650"/>
            <a:ext cx="1320000" cy="378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465" name="Google Shape;465;p54"/>
          <p:cNvSpPr/>
          <p:nvPr/>
        </p:nvSpPr>
        <p:spPr>
          <a:xfrm rot="10800000">
            <a:off x="3132125" y="4137050"/>
            <a:ext cx="18840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66" name="Google Shape;466;p54"/>
          <p:cNvSpPr/>
          <p:nvPr/>
        </p:nvSpPr>
        <p:spPr>
          <a:xfrm>
            <a:off x="4810200" y="2048300"/>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67" name="Google Shape;467;p54"/>
          <p:cNvSpPr/>
          <p:nvPr/>
        </p:nvSpPr>
        <p:spPr>
          <a:xfrm rot="5400000">
            <a:off x="5674475" y="3459600"/>
            <a:ext cx="697500" cy="19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68" name="Google Shape;468;p54"/>
          <p:cNvSpPr/>
          <p:nvPr/>
        </p:nvSpPr>
        <p:spPr>
          <a:xfrm>
            <a:off x="7068425" y="2883100"/>
            <a:ext cx="1320000" cy="378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Query</a:t>
            </a:r>
            <a:endParaRPr>
              <a:latin typeface="Source Code Pro"/>
              <a:ea typeface="Source Code Pro"/>
              <a:cs typeface="Source Code Pro"/>
              <a:sym typeface="Source Code Pro"/>
            </a:endParaRPr>
          </a:p>
        </p:txBody>
      </p:sp>
      <p:sp>
        <p:nvSpPr>
          <p:cNvPr id="469" name="Google Shape;469;p54"/>
          <p:cNvSpPr/>
          <p:nvPr/>
        </p:nvSpPr>
        <p:spPr>
          <a:xfrm>
            <a:off x="7068425" y="3261100"/>
            <a:ext cx="1320000" cy="378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ource Code Pro"/>
                <a:ea typeface="Source Code Pro"/>
                <a:cs typeface="Source Code Pro"/>
                <a:sym typeface="Source Code Pro"/>
              </a:rPr>
              <a:t>Response</a:t>
            </a:r>
            <a:endParaRPr>
              <a:latin typeface="Source Code Pro"/>
              <a:ea typeface="Source Code Pro"/>
              <a:cs typeface="Source Code Pro"/>
              <a:sym typeface="Source Code Pro"/>
            </a:endParaRPr>
          </a:p>
        </p:txBody>
      </p:sp>
      <p:sp>
        <p:nvSpPr>
          <p:cNvPr id="470" name="Google Shape;470;p54"/>
          <p:cNvSpPr/>
          <p:nvPr/>
        </p:nvSpPr>
        <p:spPr>
          <a:xfrm>
            <a:off x="6812325" y="3761100"/>
            <a:ext cx="909150" cy="510200"/>
          </a:xfrm>
          <a:custGeom>
            <a:rect b="b" l="l" r="r" t="t"/>
            <a:pathLst>
              <a:path extrusionOk="0" h="20408" w="36366">
                <a:moveTo>
                  <a:pt x="0" y="18930"/>
                </a:moveTo>
                <a:cubicBezTo>
                  <a:pt x="3985" y="18930"/>
                  <a:pt x="17851" y="22085"/>
                  <a:pt x="23912" y="18930"/>
                </a:cubicBezTo>
                <a:cubicBezTo>
                  <a:pt x="29973" y="15775"/>
                  <a:pt x="34290" y="3155"/>
                  <a:pt x="36366" y="0"/>
                </a:cubicBezTo>
              </a:path>
            </a:pathLst>
          </a:custGeom>
          <a:noFill/>
          <a:ln cap="flat" cmpd="sng" w="28575">
            <a:solidFill>
              <a:srgbClr val="000000"/>
            </a:solidFill>
            <a:prstDash val="solid"/>
            <a:round/>
            <a:headEnd len="med" w="med" type="none"/>
            <a:tailEnd len="med" w="med" type="stealth"/>
          </a:ln>
        </p:spPr>
      </p:sp>
      <p:sp>
        <p:nvSpPr>
          <p:cNvPr id="471" name="Google Shape;471;p54"/>
          <p:cNvSpPr/>
          <p:nvPr/>
        </p:nvSpPr>
        <p:spPr>
          <a:xfrm rot="-1420262">
            <a:off x="7758849" y="2353801"/>
            <a:ext cx="124530" cy="410990"/>
          </a:xfrm>
          <a:custGeom>
            <a:rect b="b" l="l" r="r" t="t"/>
            <a:pathLst>
              <a:path extrusionOk="0" h="16439" w="4981">
                <a:moveTo>
                  <a:pt x="0" y="16439"/>
                </a:moveTo>
                <a:cubicBezTo>
                  <a:pt x="664" y="15277"/>
                  <a:pt x="3155" y="12205"/>
                  <a:pt x="3985" y="9465"/>
                </a:cubicBezTo>
                <a:cubicBezTo>
                  <a:pt x="4815" y="6725"/>
                  <a:pt x="4815" y="1578"/>
                  <a:pt x="4981" y="0"/>
                </a:cubicBezTo>
              </a:path>
            </a:pathLst>
          </a:custGeom>
          <a:noFill/>
          <a:ln cap="flat" cmpd="sng" w="28575">
            <a:solidFill>
              <a:srgbClr val="000000"/>
            </a:solidFill>
            <a:prstDash val="solid"/>
            <a:round/>
            <a:headEnd len="med" w="med" type="none"/>
            <a:tailEnd len="med" w="med" type="stealth"/>
          </a:ln>
        </p:spPr>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7" name="Google Shape;477;p5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78" name="Google Shape;478;p5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9" name="Google Shape;479;p55"/>
          <p:cNvPicPr preferRelativeResize="0"/>
          <p:nvPr/>
        </p:nvPicPr>
        <p:blipFill>
          <a:blip r:embed="rId3">
            <a:alphaModFix/>
          </a:blip>
          <a:stretch>
            <a:fillRect/>
          </a:stretch>
        </p:blipFill>
        <p:spPr>
          <a:xfrm>
            <a:off x="0" y="2232"/>
            <a:ext cx="9144003" cy="513903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5" name="Google Shape;485;p56"/>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86" name="Google Shape;486;p56"/>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7" name="Google Shape;487;p56"/>
          <p:cNvPicPr preferRelativeResize="0"/>
          <p:nvPr/>
        </p:nvPicPr>
        <p:blipFill>
          <a:blip r:embed="rId3">
            <a:alphaModFix/>
          </a:blip>
          <a:stretch>
            <a:fillRect/>
          </a:stretch>
        </p:blipFill>
        <p:spPr>
          <a:xfrm>
            <a:off x="0" y="2232"/>
            <a:ext cx="9144003" cy="513903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Prompt Engineering</a:t>
            </a:r>
            <a:endParaRPr/>
          </a:p>
        </p:txBody>
      </p:sp>
      <p:sp>
        <p:nvSpPr>
          <p:cNvPr id="493" name="Google Shape;493;p57"/>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System prompt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User prompt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In context learning</a:t>
            </a:r>
            <a:endParaRPr/>
          </a:p>
          <a:p>
            <a:pPr indent="0" lvl="0" marL="0" rtl="0" algn="l">
              <a:spcBef>
                <a:spcPts val="1200"/>
              </a:spcBef>
              <a:spcAft>
                <a:spcPts val="1200"/>
              </a:spcAft>
              <a:buNone/>
            </a:pPr>
            <a:r>
              <a:t/>
            </a:r>
            <a:endParaRPr/>
          </a:p>
        </p:txBody>
      </p:sp>
      <p:pic>
        <p:nvPicPr>
          <p:cNvPr id="494" name="Google Shape;494;p57"/>
          <p:cNvPicPr preferRelativeResize="0"/>
          <p:nvPr/>
        </p:nvPicPr>
        <p:blipFill>
          <a:blip r:embed="rId3">
            <a:alphaModFix/>
          </a:blip>
          <a:stretch>
            <a:fillRect/>
          </a:stretch>
        </p:blipFill>
        <p:spPr>
          <a:xfrm>
            <a:off x="5372100" y="0"/>
            <a:ext cx="37719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Prompt engineering</a:t>
            </a:r>
            <a:endParaRPr/>
          </a:p>
        </p:txBody>
      </p:sp>
      <p:sp>
        <p:nvSpPr>
          <p:cNvPr id="500" name="Google Shape;500;p5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LLMs have distinct input and output patterns</a:t>
            </a:r>
            <a:endParaRPr/>
          </a:p>
          <a:p>
            <a:pPr indent="0" lvl="0" marL="0" rtl="0" algn="l">
              <a:spcBef>
                <a:spcPts val="1200"/>
              </a:spcBef>
              <a:spcAft>
                <a:spcPts val="0"/>
              </a:spcAft>
              <a:buNone/>
            </a:pPr>
            <a:r>
              <a:rPr lang="en-GB">
                <a:solidFill>
                  <a:srgbClr val="0B7743"/>
                </a:solidFill>
              </a:rPr>
              <a:t>‘system’</a:t>
            </a:r>
            <a:r>
              <a:rPr lang="en-GB"/>
              <a:t>    : </a:t>
            </a:r>
            <a:r>
              <a:rPr lang="en-GB">
                <a:solidFill>
                  <a:srgbClr val="9325A5"/>
                </a:solidFill>
              </a:rPr>
              <a:t>“You are Captain Jack Sparrow.”</a:t>
            </a:r>
            <a:endParaRPr>
              <a:solidFill>
                <a:srgbClr val="9325A5"/>
              </a:solidFill>
            </a:endParaRPr>
          </a:p>
          <a:p>
            <a:pPr indent="0" lvl="0" marL="0" rtl="0" algn="l">
              <a:spcBef>
                <a:spcPts val="1200"/>
              </a:spcBef>
              <a:spcAft>
                <a:spcPts val="0"/>
              </a:spcAft>
              <a:buNone/>
            </a:pPr>
            <a:r>
              <a:rPr lang="en-GB">
                <a:solidFill>
                  <a:srgbClr val="0B7743"/>
                </a:solidFill>
              </a:rPr>
              <a:t>‘user’</a:t>
            </a:r>
            <a:r>
              <a:rPr lang="en-GB"/>
              <a:t>      : </a:t>
            </a:r>
            <a:r>
              <a:rPr lang="en-GB">
                <a:solidFill>
                  <a:srgbClr val="9325A5"/>
                </a:solidFill>
              </a:rPr>
              <a:t>“Provide me a recipe for macarons.”</a:t>
            </a:r>
            <a:endParaRPr>
              <a:solidFill>
                <a:srgbClr val="9325A5"/>
              </a:solidFill>
            </a:endParaRPr>
          </a:p>
          <a:p>
            <a:pPr indent="0" lvl="0" marL="0" rtl="0" algn="l">
              <a:spcBef>
                <a:spcPts val="1200"/>
              </a:spcBef>
              <a:spcAft>
                <a:spcPts val="0"/>
              </a:spcAft>
              <a:buNone/>
            </a:pPr>
            <a:r>
              <a:rPr lang="en-GB">
                <a:solidFill>
                  <a:srgbClr val="0B7743"/>
                </a:solidFill>
              </a:rPr>
              <a:t>‘assistant’</a:t>
            </a:r>
            <a:r>
              <a:rPr lang="en-GB"/>
              <a:t> : </a:t>
            </a:r>
            <a:r>
              <a:rPr lang="en-GB">
                <a:solidFill>
                  <a:srgbClr val="9325A5"/>
                </a:solidFill>
              </a:rPr>
              <a:t>“Aye matey, let me lay it on ya …”</a:t>
            </a:r>
            <a:endParaRPr>
              <a:solidFill>
                <a:srgbClr val="9325A5"/>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Almost all LLMs will follow the same pattern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Prompt engineering</a:t>
            </a:r>
            <a:endParaRPr/>
          </a:p>
        </p:txBody>
      </p:sp>
      <p:sp>
        <p:nvSpPr>
          <p:cNvPr id="506" name="Google Shape;506;p5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&lt;|begin_of_text|&gt;&lt;|start_header_id|&gt;</a:t>
            </a:r>
            <a:r>
              <a:rPr lang="en-GB">
                <a:solidFill>
                  <a:srgbClr val="0B7743"/>
                </a:solidFill>
              </a:rPr>
              <a:t>system</a:t>
            </a:r>
            <a:r>
              <a:rPr lang="en-GB"/>
              <a:t>&lt;|end_header_id|&gt;</a:t>
            </a:r>
            <a:endParaRPr/>
          </a:p>
          <a:p>
            <a:pPr indent="0" lvl="0" marL="0" rtl="0" algn="l">
              <a:spcBef>
                <a:spcPts val="1200"/>
              </a:spcBef>
              <a:spcAft>
                <a:spcPts val="0"/>
              </a:spcAft>
              <a:buNone/>
            </a:pPr>
            <a:r>
              <a:t/>
            </a:r>
            <a:endParaRPr>
              <a:solidFill>
                <a:srgbClr val="9325A5"/>
              </a:solidFill>
            </a:endParaRPr>
          </a:p>
          <a:p>
            <a:pPr indent="0" lvl="0" marL="0" rtl="0" algn="l">
              <a:spcBef>
                <a:spcPts val="1200"/>
              </a:spcBef>
              <a:spcAft>
                <a:spcPts val="0"/>
              </a:spcAft>
              <a:buNone/>
            </a:pPr>
            <a:r>
              <a:rPr lang="en-GB">
                <a:solidFill>
                  <a:srgbClr val="9325A5"/>
                </a:solidFill>
              </a:rPr>
              <a:t>You are Captain Jack Sparrow.</a:t>
            </a:r>
            <a:r>
              <a:rPr lang="en-GB"/>
              <a:t>&lt;|eot_id|&gt;&lt;|start_header_id|&gt;</a:t>
            </a:r>
            <a:r>
              <a:rPr lang="en-GB">
                <a:solidFill>
                  <a:srgbClr val="0B7743"/>
                </a:solidFill>
              </a:rPr>
              <a:t>user</a:t>
            </a:r>
            <a:r>
              <a:rPr lang="en-GB"/>
              <a:t>&lt;|end_header_id|&gt;</a:t>
            </a:r>
            <a:endParaRPr/>
          </a:p>
          <a:p>
            <a:pPr indent="0" lvl="0" marL="0" rtl="0" algn="l">
              <a:spcBef>
                <a:spcPts val="1200"/>
              </a:spcBef>
              <a:spcAft>
                <a:spcPts val="0"/>
              </a:spcAft>
              <a:buNone/>
            </a:pPr>
            <a:r>
              <a:t/>
            </a:r>
            <a:endParaRPr>
              <a:solidFill>
                <a:srgbClr val="9325A5"/>
              </a:solidFill>
            </a:endParaRPr>
          </a:p>
          <a:p>
            <a:pPr indent="0" lvl="0" marL="0" rtl="0" algn="l">
              <a:spcBef>
                <a:spcPts val="1200"/>
              </a:spcBef>
              <a:spcAft>
                <a:spcPts val="0"/>
              </a:spcAft>
              <a:buNone/>
            </a:pPr>
            <a:r>
              <a:rPr lang="en-GB">
                <a:solidFill>
                  <a:srgbClr val="9325A5"/>
                </a:solidFill>
              </a:rPr>
              <a:t>Provide me a recipe for macarons.</a:t>
            </a:r>
            <a:r>
              <a:rPr lang="en-GB"/>
              <a:t>&lt;|eot_id|&gt;&lt;|start_header_id|&gt;</a:t>
            </a:r>
            <a:r>
              <a:rPr lang="en-GB">
                <a:solidFill>
                  <a:srgbClr val="0B7743"/>
                </a:solidFill>
              </a:rPr>
              <a:t>assistant</a:t>
            </a:r>
            <a:r>
              <a:rPr lang="en-GB"/>
              <a:t>&lt;|end_header_id|&gt;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solidFill>
                  <a:srgbClr val="9325A5"/>
                </a:solidFill>
              </a:rPr>
              <a:t>Aye matey, let me lay it on ya …</a:t>
            </a:r>
            <a:r>
              <a:rPr lang="en-GB"/>
              <a:t>&lt;|eot_id|&gt;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Prompt engineering</a:t>
            </a:r>
            <a:endParaRPr/>
          </a:p>
        </p:txBody>
      </p:sp>
      <p:sp>
        <p:nvSpPr>
          <p:cNvPr id="512" name="Google Shape;512;p60"/>
          <p:cNvSpPr txBox="1"/>
          <p:nvPr>
            <p:ph idx="1" type="body"/>
          </p:nvPr>
        </p:nvSpPr>
        <p:spPr>
          <a:xfrm>
            <a:off x="311700" y="1228675"/>
            <a:ext cx="8520600" cy="222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LLMs have distinct input and output patterns</a:t>
            </a:r>
            <a:endParaRPr/>
          </a:p>
          <a:p>
            <a:pPr indent="0" lvl="0" marL="0" rtl="0" algn="l">
              <a:spcBef>
                <a:spcPts val="1200"/>
              </a:spcBef>
              <a:spcAft>
                <a:spcPts val="0"/>
              </a:spcAft>
              <a:buNone/>
            </a:pPr>
            <a:r>
              <a:rPr lang="en-GB">
                <a:solidFill>
                  <a:srgbClr val="0B7743"/>
                </a:solidFill>
              </a:rPr>
              <a:t>‘system’</a:t>
            </a:r>
            <a:r>
              <a:rPr lang="en-GB"/>
              <a:t>    : </a:t>
            </a:r>
            <a:r>
              <a:rPr lang="en-GB">
                <a:solidFill>
                  <a:srgbClr val="9325A5"/>
                </a:solidFill>
              </a:rPr>
              <a:t>“You are Captain Jack Sparrow.”</a:t>
            </a:r>
            <a:endParaRPr>
              <a:solidFill>
                <a:srgbClr val="9325A5"/>
              </a:solidFill>
            </a:endParaRPr>
          </a:p>
          <a:p>
            <a:pPr indent="0" lvl="0" marL="0" rtl="0" algn="l">
              <a:spcBef>
                <a:spcPts val="1200"/>
              </a:spcBef>
              <a:spcAft>
                <a:spcPts val="0"/>
              </a:spcAft>
              <a:buNone/>
            </a:pPr>
            <a:r>
              <a:rPr lang="en-GB">
                <a:solidFill>
                  <a:srgbClr val="0B7743"/>
                </a:solidFill>
              </a:rPr>
              <a:t>‘user’</a:t>
            </a:r>
            <a:r>
              <a:rPr lang="en-GB"/>
              <a:t>      : </a:t>
            </a:r>
            <a:r>
              <a:rPr lang="en-GB">
                <a:solidFill>
                  <a:srgbClr val="9325A5"/>
                </a:solidFill>
              </a:rPr>
              <a:t>“Provide me a recipe for macarons.”</a:t>
            </a:r>
            <a:endParaRPr>
              <a:solidFill>
                <a:srgbClr val="9325A5"/>
              </a:solidFill>
            </a:endParaRPr>
          </a:p>
          <a:p>
            <a:pPr indent="0" lvl="0" marL="0" rtl="0" algn="l">
              <a:spcBef>
                <a:spcPts val="1200"/>
              </a:spcBef>
              <a:spcAft>
                <a:spcPts val="1200"/>
              </a:spcAft>
              <a:buNone/>
            </a:pPr>
            <a:r>
              <a:rPr lang="en-GB">
                <a:solidFill>
                  <a:srgbClr val="0B7743"/>
                </a:solidFill>
              </a:rPr>
              <a:t>‘assistant’</a:t>
            </a:r>
            <a:r>
              <a:rPr lang="en-GB"/>
              <a:t> : </a:t>
            </a:r>
            <a:r>
              <a:rPr lang="en-GB">
                <a:solidFill>
                  <a:srgbClr val="9325A5"/>
                </a:solidFill>
              </a:rPr>
              <a:t>“Aye matey, let me lay it on ya …”</a:t>
            </a:r>
            <a:endParaRPr>
              <a:solidFill>
                <a:srgbClr val="0B7743"/>
              </a:solidFill>
            </a:endParaRPr>
          </a:p>
        </p:txBody>
      </p:sp>
      <p:sp>
        <p:nvSpPr>
          <p:cNvPr id="513" name="Google Shape;513;p60"/>
          <p:cNvSpPr txBox="1"/>
          <p:nvPr/>
        </p:nvSpPr>
        <p:spPr>
          <a:xfrm>
            <a:off x="1334550" y="3697100"/>
            <a:ext cx="6474900" cy="80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GB" sz="1800">
                <a:solidFill>
                  <a:schemeClr val="dk2"/>
                </a:solidFill>
                <a:latin typeface="Source Code Pro"/>
                <a:ea typeface="Source Code Pro"/>
                <a:cs typeface="Source Code Pro"/>
                <a:sym typeface="Source Code Pro"/>
              </a:rPr>
              <a:t>Right…but how do I know it’s true…?</a:t>
            </a:r>
            <a:endParaRPr sz="1800">
              <a:solidFill>
                <a:schemeClr val="dk2"/>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 context learning</a:t>
            </a:r>
            <a:endParaRPr/>
          </a:p>
        </p:txBody>
      </p:sp>
      <p:sp>
        <p:nvSpPr>
          <p:cNvPr id="519" name="Google Shape;519;p6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“Show, don’t tell”</a:t>
            </a:r>
            <a:endParaRPr/>
          </a:p>
          <a:p>
            <a:pPr indent="0" lvl="0" marL="0" rtl="0" algn="l">
              <a:spcBef>
                <a:spcPts val="1200"/>
              </a:spcBef>
              <a:spcAft>
                <a:spcPts val="0"/>
              </a:spcAft>
              <a:buNone/>
            </a:pPr>
            <a:r>
              <a:rPr lang="en-GB">
                <a:solidFill>
                  <a:srgbClr val="0B7743"/>
                </a:solidFill>
              </a:rPr>
              <a:t>‘system’</a:t>
            </a:r>
            <a:r>
              <a:rPr lang="en-GB"/>
              <a:t>    : </a:t>
            </a:r>
            <a:r>
              <a:rPr lang="en-GB">
                <a:solidFill>
                  <a:srgbClr val="9325A5"/>
                </a:solidFill>
              </a:rPr>
              <a:t>“You are an expert in baking.”</a:t>
            </a:r>
            <a:endParaRPr>
              <a:solidFill>
                <a:srgbClr val="9325A5"/>
              </a:solidFill>
            </a:endParaRPr>
          </a:p>
          <a:p>
            <a:pPr indent="0" lvl="0" marL="0" rtl="0" algn="l">
              <a:spcBef>
                <a:spcPts val="1200"/>
              </a:spcBef>
              <a:spcAft>
                <a:spcPts val="0"/>
              </a:spcAft>
              <a:buNone/>
            </a:pPr>
            <a:r>
              <a:rPr lang="en-GB">
                <a:solidFill>
                  <a:srgbClr val="0B7743"/>
                </a:solidFill>
              </a:rPr>
              <a:t>‘info’</a:t>
            </a:r>
            <a:r>
              <a:rPr lang="en-GB">
                <a:solidFill>
                  <a:srgbClr val="9325A5"/>
                </a:solidFill>
              </a:rPr>
              <a:t>      : [recipe 1, recipe 2, recipe 3, …, recipe N]</a:t>
            </a:r>
            <a:endParaRPr>
              <a:solidFill>
                <a:srgbClr val="9325A5"/>
              </a:solidFill>
            </a:endParaRPr>
          </a:p>
          <a:p>
            <a:pPr indent="0" lvl="0" marL="0" rtl="0" algn="l">
              <a:spcBef>
                <a:spcPts val="1200"/>
              </a:spcBef>
              <a:spcAft>
                <a:spcPts val="0"/>
              </a:spcAft>
              <a:buNone/>
            </a:pPr>
            <a:r>
              <a:rPr lang="en-GB">
                <a:solidFill>
                  <a:srgbClr val="0B7743"/>
                </a:solidFill>
              </a:rPr>
              <a:t>‘user’</a:t>
            </a:r>
            <a:r>
              <a:rPr lang="en-GB"/>
              <a:t>      : </a:t>
            </a:r>
            <a:r>
              <a:rPr lang="en-GB">
                <a:solidFill>
                  <a:srgbClr val="9325A5"/>
                </a:solidFill>
              </a:rPr>
              <a:t>“Provide me a recipe for macarons.”</a:t>
            </a:r>
            <a:endParaRPr>
              <a:solidFill>
                <a:srgbClr val="9325A5"/>
              </a:solidFill>
            </a:endParaRPr>
          </a:p>
          <a:p>
            <a:pPr indent="0" lvl="0" marL="0" rtl="0" algn="l">
              <a:spcBef>
                <a:spcPts val="1200"/>
              </a:spcBef>
              <a:spcAft>
                <a:spcPts val="0"/>
              </a:spcAft>
              <a:buNone/>
            </a:pPr>
            <a:r>
              <a:rPr lang="en-GB">
                <a:solidFill>
                  <a:srgbClr val="0B7743"/>
                </a:solidFill>
              </a:rPr>
              <a:t>‘assistant’</a:t>
            </a:r>
            <a:r>
              <a:rPr lang="en-GB"/>
              <a:t> : </a:t>
            </a:r>
            <a:r>
              <a:rPr lang="en-GB">
                <a:solidFill>
                  <a:srgbClr val="9325A5"/>
                </a:solidFill>
              </a:rPr>
              <a:t>“Certainly! Here is a recipe for macarons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AI means to me</a:t>
            </a:r>
            <a:endParaRPr/>
          </a:p>
        </p:txBody>
      </p:sp>
      <p:pic>
        <p:nvPicPr>
          <p:cNvPr id="87" name="Google Shape;87;p17"/>
          <p:cNvPicPr preferRelativeResize="0"/>
          <p:nvPr/>
        </p:nvPicPr>
        <p:blipFill>
          <a:blip r:embed="rId3">
            <a:alphaModFix/>
          </a:blip>
          <a:stretch>
            <a:fillRect/>
          </a:stretch>
        </p:blipFill>
        <p:spPr>
          <a:xfrm>
            <a:off x="1609350" y="983075"/>
            <a:ext cx="5925289" cy="4160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 context learning</a:t>
            </a:r>
            <a:endParaRPr/>
          </a:p>
        </p:txBody>
      </p:sp>
      <p:sp>
        <p:nvSpPr>
          <p:cNvPr id="525" name="Google Shape;525;p6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6" name="Google Shape;526;p62"/>
          <p:cNvPicPr preferRelativeResize="0"/>
          <p:nvPr/>
        </p:nvPicPr>
        <p:blipFill>
          <a:blip r:embed="rId3">
            <a:alphaModFix/>
          </a:blip>
          <a:stretch>
            <a:fillRect/>
          </a:stretch>
        </p:blipFill>
        <p:spPr>
          <a:xfrm>
            <a:off x="0" y="1228674"/>
            <a:ext cx="9144001" cy="390820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3"/>
          <p:cNvPicPr preferRelativeResize="0"/>
          <p:nvPr/>
        </p:nvPicPr>
        <p:blipFill>
          <a:blip r:embed="rId3">
            <a:alphaModFix/>
          </a:blip>
          <a:stretch>
            <a:fillRect/>
          </a:stretch>
        </p:blipFill>
        <p:spPr>
          <a:xfrm>
            <a:off x="152400" y="1246250"/>
            <a:ext cx="8839199" cy="3639062"/>
          </a:xfrm>
          <a:prstGeom prst="rect">
            <a:avLst/>
          </a:prstGeom>
          <a:noFill/>
          <a:ln>
            <a:noFill/>
          </a:ln>
        </p:spPr>
      </p:pic>
      <p:sp>
        <p:nvSpPr>
          <p:cNvPr id="532" name="Google Shape;532;p6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Retrieval Augmented Generation</a:t>
            </a:r>
            <a:endParaRPr/>
          </a:p>
        </p:txBody>
      </p:sp>
      <p:sp>
        <p:nvSpPr>
          <p:cNvPr id="533" name="Google Shape;533;p63"/>
          <p:cNvSpPr/>
          <p:nvPr/>
        </p:nvSpPr>
        <p:spPr>
          <a:xfrm>
            <a:off x="74225" y="3030675"/>
            <a:ext cx="3141900" cy="139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cxnSp>
        <p:nvCxnSpPr>
          <p:cNvPr id="534" name="Google Shape;534;p63"/>
          <p:cNvCxnSpPr/>
          <p:nvPr/>
        </p:nvCxnSpPr>
        <p:spPr>
          <a:xfrm>
            <a:off x="3619525" y="2466425"/>
            <a:ext cx="69000" cy="89100"/>
          </a:xfrm>
          <a:prstGeom prst="straightConnector1">
            <a:avLst/>
          </a:prstGeom>
          <a:noFill/>
          <a:ln cap="flat" cmpd="sng" w="9525">
            <a:solidFill>
              <a:srgbClr val="0E63F0"/>
            </a:solidFill>
            <a:prstDash val="solid"/>
            <a:round/>
            <a:headEnd len="med" w="med" type="none"/>
            <a:tailEnd len="med" w="med" type="triangle"/>
          </a:ln>
        </p:spPr>
      </p:cxnSp>
      <p:sp>
        <p:nvSpPr>
          <p:cNvPr id="535" name="Google Shape;535;p63"/>
          <p:cNvSpPr txBox="1"/>
          <p:nvPr/>
        </p:nvSpPr>
        <p:spPr>
          <a:xfrm>
            <a:off x="311700" y="3030675"/>
            <a:ext cx="170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Source Code Pro"/>
                <a:ea typeface="Source Code Pro"/>
                <a:cs typeface="Source Code Pro"/>
                <a:sym typeface="Source Code Pro"/>
              </a:rPr>
              <a:t>Recipe book</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about captain jack…?</a:t>
            </a:r>
            <a:endParaRPr/>
          </a:p>
        </p:txBody>
      </p:sp>
      <p:sp>
        <p:nvSpPr>
          <p:cNvPr id="541" name="Google Shape;541;p6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is where fine tuning comes into play…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We can actually take this big model and give it examples of Jack’s speech from the movie…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about captain jack…?</a:t>
            </a:r>
            <a:endParaRPr/>
          </a:p>
        </p:txBody>
      </p:sp>
      <p:sp>
        <p:nvSpPr>
          <p:cNvPr id="547" name="Google Shape;547;p6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GB"/>
              <a:t>[</a:t>
            </a:r>
            <a:endParaRPr/>
          </a:p>
          <a:p>
            <a:pPr indent="0" lvl="0" marL="360000" rtl="0" algn="l">
              <a:spcBef>
                <a:spcPts val="1200"/>
              </a:spcBef>
              <a:spcAft>
                <a:spcPts val="0"/>
              </a:spcAft>
              <a:buNone/>
            </a:pPr>
            <a:r>
              <a:rPr lang="en-GB"/>
              <a:t>{</a:t>
            </a:r>
            <a:endParaRPr/>
          </a:p>
          <a:p>
            <a:pPr indent="0" lvl="0" marL="719999" rtl="0" algn="l">
              <a:spcBef>
                <a:spcPts val="1200"/>
              </a:spcBef>
              <a:spcAft>
                <a:spcPts val="0"/>
              </a:spcAft>
              <a:buNone/>
            </a:pPr>
            <a:r>
              <a:rPr lang="en-GB"/>
              <a:t>‘</a:t>
            </a:r>
            <a:r>
              <a:rPr lang="en-GB">
                <a:solidFill>
                  <a:srgbClr val="BA2121"/>
                </a:solidFill>
              </a:rPr>
              <a:t>user</a:t>
            </a:r>
            <a:r>
              <a:rPr lang="en-GB"/>
              <a:t>’ : ‘</a:t>
            </a:r>
            <a:r>
              <a:rPr lang="en-GB">
                <a:solidFill>
                  <a:srgbClr val="BA2121"/>
                </a:solidFill>
              </a:rPr>
              <a:t>It's a shilling for the dock space, and you're going to have to give me your name.</a:t>
            </a:r>
            <a:r>
              <a:rPr lang="en-GB"/>
              <a:t>’,</a:t>
            </a:r>
            <a:endParaRPr/>
          </a:p>
          <a:p>
            <a:pPr indent="0" lvl="0" marL="719999" rtl="0" algn="l">
              <a:spcBef>
                <a:spcPts val="1200"/>
              </a:spcBef>
              <a:spcAft>
                <a:spcPts val="0"/>
              </a:spcAft>
              <a:buNone/>
            </a:pPr>
            <a:r>
              <a:rPr lang="en-GB"/>
              <a:t>‘</a:t>
            </a:r>
            <a:r>
              <a:rPr lang="en-GB">
                <a:solidFill>
                  <a:srgbClr val="0E63F0"/>
                </a:solidFill>
              </a:rPr>
              <a:t>assistant</a:t>
            </a:r>
            <a:r>
              <a:rPr lang="en-GB"/>
              <a:t>’ : ‘</a:t>
            </a:r>
            <a:r>
              <a:rPr lang="en-GB">
                <a:solidFill>
                  <a:srgbClr val="0E63F0"/>
                </a:solidFill>
              </a:rPr>
              <a:t>What do you say to three shillings, and we forget the name?</a:t>
            </a:r>
            <a:r>
              <a:rPr lang="en-GB"/>
              <a:t>’</a:t>
            </a:r>
            <a:endParaRPr/>
          </a:p>
          <a:p>
            <a:pPr indent="0" lvl="0" marL="360000" rtl="0" algn="l">
              <a:spcBef>
                <a:spcPts val="1200"/>
              </a:spcBef>
              <a:spcAft>
                <a:spcPts val="0"/>
              </a:spcAft>
              <a:buNone/>
            </a:pPr>
            <a:r>
              <a:rPr lang="en-GB"/>
              <a:t>},</a:t>
            </a:r>
            <a:endParaRPr/>
          </a:p>
          <a:p>
            <a:pPr indent="0" lvl="0" marL="360000" rtl="0" algn="l">
              <a:spcBef>
                <a:spcPts val="1200"/>
              </a:spcBef>
              <a:spcAft>
                <a:spcPts val="0"/>
              </a:spcAft>
              <a:buNone/>
            </a:pPr>
            <a:r>
              <a:rPr lang="en-GB"/>
              <a:t>{</a:t>
            </a:r>
            <a:endParaRPr/>
          </a:p>
          <a:p>
            <a:pPr indent="0" lvl="0" marL="719999" rtl="0" algn="l">
              <a:spcBef>
                <a:spcPts val="1200"/>
              </a:spcBef>
              <a:spcAft>
                <a:spcPts val="0"/>
              </a:spcAft>
              <a:buNone/>
            </a:pPr>
            <a:r>
              <a:rPr lang="en-GB"/>
              <a:t>‘</a:t>
            </a:r>
            <a:r>
              <a:rPr lang="en-GB">
                <a:solidFill>
                  <a:srgbClr val="BA2121"/>
                </a:solidFill>
              </a:rPr>
              <a:t>user</a:t>
            </a:r>
            <a:r>
              <a:rPr lang="en-GB"/>
              <a:t>’ : ‘</a:t>
            </a:r>
            <a:r>
              <a:rPr lang="en-GB">
                <a:solidFill>
                  <a:srgbClr val="BA2121"/>
                </a:solidFill>
              </a:rPr>
              <a:t>What's your business in Port Royal, 'Mr. Smith'? And no lies!</a:t>
            </a:r>
            <a:r>
              <a:rPr lang="en-GB"/>
              <a:t>’,</a:t>
            </a:r>
            <a:endParaRPr/>
          </a:p>
          <a:p>
            <a:pPr indent="0" lvl="0" marL="719999" rtl="0" algn="l">
              <a:spcBef>
                <a:spcPts val="1200"/>
              </a:spcBef>
              <a:spcAft>
                <a:spcPts val="0"/>
              </a:spcAft>
              <a:buNone/>
            </a:pPr>
            <a:r>
              <a:rPr lang="en-GB"/>
              <a:t>‘</a:t>
            </a:r>
            <a:r>
              <a:rPr lang="en-GB">
                <a:solidFill>
                  <a:srgbClr val="0E63F0"/>
                </a:solidFill>
              </a:rPr>
              <a:t>assistant</a:t>
            </a:r>
            <a:r>
              <a:rPr lang="en-GB"/>
              <a:t>’ : ‘</a:t>
            </a:r>
            <a:r>
              <a:rPr lang="en-GB">
                <a:solidFill>
                  <a:srgbClr val="0E63F0"/>
                </a:solidFill>
              </a:rPr>
              <a:t>None? Very well. You've rumbled me. I confess: I intend to commandeer one of these ships, pick up a crew in Tortuga, and go out on the account, do a little honest pirating.</a:t>
            </a:r>
            <a:r>
              <a:rPr lang="en-GB"/>
              <a:t>’</a:t>
            </a:r>
            <a:endParaRPr/>
          </a:p>
          <a:p>
            <a:pPr indent="0" lvl="0" marL="360000" rtl="0" algn="l">
              <a:spcBef>
                <a:spcPts val="1200"/>
              </a:spcBef>
              <a:spcAft>
                <a:spcPts val="0"/>
              </a:spcAft>
              <a:buNone/>
            </a:pPr>
            <a:r>
              <a:rPr lang="en-GB"/>
              <a:t>},</a:t>
            </a:r>
            <a:endParaRPr/>
          </a:p>
          <a:p>
            <a:pPr indent="0" lvl="0" marL="0" rtl="0" algn="l">
              <a:spcBef>
                <a:spcPts val="1200"/>
              </a:spcBef>
              <a:spcAft>
                <a:spcPts val="1200"/>
              </a:spcAft>
              <a:buNone/>
            </a:pPr>
            <a:r>
              <a:rPr lang="en-GB"/>
              <a: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6"/>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Now what?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7"/>
          <p:cNvPicPr preferRelativeResize="0"/>
          <p:nvPr/>
        </p:nvPicPr>
        <p:blipFill>
          <a:blip r:embed="rId3">
            <a:alphaModFix/>
          </a:blip>
          <a:stretch>
            <a:fillRect/>
          </a:stretch>
        </p:blipFill>
        <p:spPr>
          <a:xfrm>
            <a:off x="0" y="0"/>
            <a:ext cx="9143998" cy="52251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490250" y="526350"/>
            <a:ext cx="7863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The Hardware</a:t>
            </a:r>
            <a:endParaRPr/>
          </a:p>
          <a:p>
            <a:pPr indent="0" lvl="0" marL="0" rtl="0" algn="l">
              <a:spcBef>
                <a:spcPts val="0"/>
              </a:spcBef>
              <a:spcAft>
                <a:spcPts val="0"/>
              </a:spcAft>
              <a:buNone/>
            </a:pPr>
            <a:r>
              <a:rPr lang="en-GB" sz="3600">
                <a:solidFill>
                  <a:srgbClr val="000000"/>
                </a:solidFill>
              </a:rPr>
              <a:t>Or: why AI is super expensive</a:t>
            </a:r>
            <a:endParaRPr sz="36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839075" y="0"/>
            <a:ext cx="5465851" cy="5143500"/>
          </a:xfrm>
          <a:prstGeom prst="rect">
            <a:avLst/>
          </a:prstGeom>
          <a:noFill/>
          <a:ln>
            <a:noFill/>
          </a:ln>
        </p:spPr>
      </p:pic>
      <p:sp>
        <p:nvSpPr>
          <p:cNvPr id="98" name="Google Shape;98;p19"/>
          <p:cNvSpPr/>
          <p:nvPr/>
        </p:nvSpPr>
        <p:spPr>
          <a:xfrm>
            <a:off x="1290900" y="952500"/>
            <a:ext cx="6504600" cy="419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GPUs</a:t>
            </a:r>
            <a:endParaRPr/>
          </a:p>
        </p:txBody>
      </p:sp>
      <p:pic>
        <p:nvPicPr>
          <p:cNvPr id="104" name="Google Shape;104;p20"/>
          <p:cNvPicPr preferRelativeResize="0"/>
          <p:nvPr/>
        </p:nvPicPr>
        <p:blipFill>
          <a:blip r:embed="rId3">
            <a:alphaModFix/>
          </a:blip>
          <a:stretch>
            <a:fillRect/>
          </a:stretch>
        </p:blipFill>
        <p:spPr>
          <a:xfrm>
            <a:off x="389025" y="1246238"/>
            <a:ext cx="3563415" cy="3744852"/>
          </a:xfrm>
          <a:prstGeom prst="rect">
            <a:avLst/>
          </a:prstGeom>
          <a:noFill/>
          <a:ln>
            <a:noFill/>
          </a:ln>
        </p:spPr>
      </p:pic>
      <p:pic>
        <p:nvPicPr>
          <p:cNvPr id="105" name="Google Shape;105;p20"/>
          <p:cNvPicPr preferRelativeResize="0"/>
          <p:nvPr/>
        </p:nvPicPr>
        <p:blipFill>
          <a:blip r:embed="rId4">
            <a:alphaModFix/>
          </a:blip>
          <a:stretch>
            <a:fillRect/>
          </a:stretch>
        </p:blipFill>
        <p:spPr>
          <a:xfrm>
            <a:off x="4222050" y="1594099"/>
            <a:ext cx="4610250" cy="2593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2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21" title="NVIDIA GeForce RTX 50 Series Blackwell Announcement CES 2025 [TubeRipper.com].mov">
            <a:hlinkClick r:id="rId3"/>
          </p:cNvPr>
          <p:cNvPicPr preferRelativeResize="0"/>
          <p:nvPr/>
        </p:nvPicPr>
        <p:blipFill>
          <a:blip r:embed="rId4">
            <a:alphaModFix/>
          </a:blip>
          <a:stretch>
            <a:fillRect/>
          </a:stretch>
        </p:blipFill>
        <p:spPr>
          <a:xfrm>
            <a:off x="0" y="0"/>
            <a:ext cx="9144000" cy="539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